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20" r:id="rId2"/>
    <p:sldMasterId id="2147483764" r:id="rId3"/>
  </p:sldMasterIdLst>
  <p:notesMasterIdLst>
    <p:notesMasterId r:id="rId18"/>
  </p:notesMasterIdLst>
  <p:sldIdLst>
    <p:sldId id="2147375653" r:id="rId4"/>
    <p:sldId id="259" r:id="rId5"/>
    <p:sldId id="270" r:id="rId6"/>
    <p:sldId id="260" r:id="rId7"/>
    <p:sldId id="263" r:id="rId8"/>
    <p:sldId id="268" r:id="rId9"/>
    <p:sldId id="266" r:id="rId10"/>
    <p:sldId id="2147375655" r:id="rId11"/>
    <p:sldId id="2147375656" r:id="rId12"/>
    <p:sldId id="267" r:id="rId13"/>
    <p:sldId id="2147375654" r:id="rId14"/>
    <p:sldId id="2147375657" r:id="rId15"/>
    <p:sldId id="2147375651" r:id="rId16"/>
    <p:sldId id="214737565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2C5933E-3216-84D7-94C9-8EBDB075871F}" name="Developer notes" initials="NB" userId="Developer notes" providerId="None"/>
  <p188:author id="{26F2377C-C6D7-1955-B181-C334F16C25DA}" name="Robert Glaubius" initials="RG" userId="S::RGlaubius@avenirhealth.org::c74bf380-7616-4260-89c8-67b05f06cd2a" providerId="AD"/>
  <p188:author id="{1122EABA-21EF-A20D-2CEE-6697002E3416}" name="Katharine Kripke" initials="KK" userId="S::kkripke@avenirhealth.org::737067a8-ce4c-468f-a99a-57252e8500d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AEDF"/>
    <a:srgbClr val="49338F"/>
    <a:srgbClr val="4C3594"/>
    <a:srgbClr val="327BB6"/>
    <a:srgbClr val="E313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2082" autoAdjust="0"/>
  </p:normalViewPr>
  <p:slideViewPr>
    <p:cSldViewPr snapToGrid="0">
      <p:cViewPr varScale="1">
        <p:scale>
          <a:sx n="75" d="100"/>
          <a:sy n="75" d="100"/>
        </p:scale>
        <p:origin x="87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8/10/relationships/authors" Target="authors.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E4AB11-45C1-49B4-8CB0-49E274381F96}" type="datetimeFigureOut">
              <a:rPr lang="en-US" smtClean="0"/>
              <a:t>1/26/2026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FC4483-7CF5-4CF7-BC54-0B04140F1C27}" type="slidenum">
              <a:rPr lang="en-US" smtClean="0"/>
              <a:t>‹#›</a:t>
            </a:fld>
            <a:endParaRPr lang="en-US"/>
          </a:p>
        </p:txBody>
      </p:sp>
    </p:spTree>
    <p:extLst>
      <p:ext uri="{BB962C8B-B14F-4D97-AF65-F5344CB8AC3E}">
        <p14:creationId xmlns:p14="http://schemas.microsoft.com/office/powerpoint/2010/main" val="2530484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My name is [INSERT NAME] from Avenir Health and I am going to give a brief overview of the PrEP-it tool.</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718727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estimating the impact of PrEP, PrEP-it calculates the number of HIV infections averted based on the set targets and “impact factors”, which are the number of HIV infections averted per person-year on </a:t>
            </a:r>
            <a:r>
              <a:rPr lang="en-US" dirty="0" err="1"/>
              <a:t>PrEP.</a:t>
            </a:r>
            <a:endParaRPr lang="en-US" dirty="0"/>
          </a:p>
          <a:p>
            <a:endParaRPr lang="en-US" dirty="0"/>
          </a:p>
          <a:p>
            <a:r>
              <a:rPr lang="en-US" dirty="0"/>
              <a:t>The impact factors were estimated using the Spectrum Goals Model, which is a mathematical model of HIV epidemic dynamics that includes the impact of prevention and treatment interventions. </a:t>
            </a:r>
          </a:p>
          <a:p>
            <a:endParaRPr lang="en-US" dirty="0"/>
          </a:p>
          <a:p>
            <a:r>
              <a:rPr lang="en-US" dirty="0"/>
              <a:t>The impact factors are country- and population-specific and are based on method effectiveness – which is efficacy time adherence – and the projected incidence in each population</a:t>
            </a:r>
          </a:p>
          <a:p>
            <a:endParaRPr lang="en-US" dirty="0"/>
          </a:p>
          <a:p>
            <a:r>
              <a:rPr lang="en-US" dirty="0"/>
              <a:t>When the impact module is complete, it can link to the cost module to estimate program cost-effectiveness. </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4041838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you select one of three options from the dropdown list.</a:t>
            </a:r>
          </a:p>
          <a:p>
            <a:endParaRPr lang="en-US" dirty="0"/>
          </a:p>
          <a:p>
            <a:r>
              <a:rPr lang="en-US" dirty="0"/>
              <a:t>Option one is setting targets based on coverage – this means specifying the percent of potential users in each priority population who will be actively taking PrEP at the end of the target-setting period. This is the most common way in which people set targets in PrEP-it. Note that coverage in this is case not defined as the percent of the population who has ever initiated </a:t>
            </a:r>
            <a:r>
              <a:rPr lang="en-US" dirty="0" err="1"/>
              <a:t>PrEP.</a:t>
            </a:r>
            <a:r>
              <a:rPr lang="en-US" dirty="0"/>
              <a:t>  That percentage would be higher.  The exception to this is for </a:t>
            </a:r>
            <a:r>
              <a:rPr lang="en-US" dirty="0" err="1"/>
              <a:t>serodifferent</a:t>
            </a:r>
            <a:r>
              <a:rPr lang="en-US" dirty="0"/>
              <a:t> couples, who take PrEP until their partner is virally suppressed.  PrEP-it treats this population differently and for SDCs, coverage is the percent who initiates </a:t>
            </a:r>
            <a:r>
              <a:rPr lang="en-US" dirty="0" err="1"/>
              <a:t>PrEP.</a:t>
            </a:r>
            <a:endParaRPr lang="en-US" dirty="0"/>
          </a:p>
          <a:p>
            <a:endParaRPr lang="en-US" dirty="0"/>
          </a:p>
          <a:p>
            <a:r>
              <a:rPr lang="en-US" dirty="0"/>
              <a:t>Option 2 is to set targets by coverage but to add in constraints – which can be financial constraints and/or a constraint on the quantity of product that is available. </a:t>
            </a:r>
          </a:p>
          <a:p>
            <a:endParaRPr lang="en-US" dirty="0"/>
          </a:p>
          <a:p>
            <a:r>
              <a:rPr lang="en-US" dirty="0"/>
              <a:t>Option 3 is for people who have already set targets under a different mechanism but want to link them to the other modules in PrEP-it.  In this case you can manually enter your targets for the number of initiations – including reinitiations – by method for each priority population.</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11</a:t>
            </a:fld>
            <a:endParaRPr lang="en-US"/>
          </a:p>
        </p:txBody>
      </p:sp>
    </p:spTree>
    <p:extLst>
      <p:ext uri="{BB962C8B-B14F-4D97-AF65-F5344CB8AC3E}">
        <p14:creationId xmlns:p14="http://schemas.microsoft.com/office/powerpoint/2010/main" val="2223668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have completed your target-setting inputs, the tool provides for each method the total PrEP_NEW, </a:t>
            </a:r>
            <a:r>
              <a:rPr lang="en-US" dirty="0" err="1"/>
              <a:t>PrEP_CT</a:t>
            </a:r>
            <a:r>
              <a:rPr lang="en-US" dirty="0"/>
              <a:t>, total PrEP recipients, and the number currently on PrEP in the final month of the target-setting period.</a:t>
            </a:r>
          </a:p>
          <a:p>
            <a:endParaRPr lang="en-US" dirty="0"/>
          </a:p>
          <a:p>
            <a:r>
              <a:rPr lang="en-US" dirty="0"/>
              <a:t>For each population and method, the tool outputs the total initiations, total reinitiations, infections averted, cost per infection averted, the actual coverage achieved, and the percent of potential users expected to initiate over the target-setting period. Graphics also display these outputs over time, which can be downloaded as graphics or as data.</a:t>
            </a:r>
          </a:p>
          <a:p>
            <a:endParaRPr lang="en-US" dirty="0"/>
          </a:p>
          <a:p>
            <a:r>
              <a:rPr lang="en-US" dirty="0"/>
              <a:t>One optional feature of PrEP-it allows you to disaggregate targets to subnational areas.</a:t>
            </a:r>
          </a:p>
          <a:p>
            <a:endParaRPr lang="en-US" dirty="0"/>
          </a:p>
          <a:p>
            <a:r>
              <a:rPr lang="en-US" dirty="0"/>
              <a:t>The commodities forecasting results also shows monthly estimates of expected visits, the amount of PrEP product needed, and the monthly commodity costs.</a:t>
            </a:r>
            <a:endParaRPr lang="en-GB" dirty="0"/>
          </a:p>
        </p:txBody>
      </p:sp>
      <p:sp>
        <p:nvSpPr>
          <p:cNvPr id="4" name="Slide Number Placeholder 3"/>
          <p:cNvSpPr>
            <a:spLocks noGrp="1"/>
          </p:cNvSpPr>
          <p:nvPr>
            <p:ph type="sldNum" sz="quarter" idx="5"/>
          </p:nvPr>
        </p:nvSpPr>
        <p:spPr/>
        <p:txBody>
          <a:bodyPr/>
          <a:lstStyle/>
          <a:p>
            <a:fld id="{B3FC4483-7CF5-4CF7-BC54-0B04140F1C27}" type="slidenum">
              <a:rPr lang="en-US" smtClean="0"/>
              <a:t>12</a:t>
            </a:fld>
            <a:endParaRPr lang="en-US"/>
          </a:p>
        </p:txBody>
      </p:sp>
    </p:spTree>
    <p:extLst>
      <p:ext uri="{BB962C8B-B14F-4D97-AF65-F5344CB8AC3E}">
        <p14:creationId xmlns:p14="http://schemas.microsoft.com/office/powerpoint/2010/main" val="595585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Forthcoming this year we will release an optional mode in PrEP-it called PrEP it SHIPP.  PrEP-it SHIPP’s objective is to incorporate the SHIPP tool population size and HIV incidence estimates into PrEP-it for target-setting.  This feature will help uses define priority populations and districts based on HIV incidence in population-district combinations, will automatically select the population-district combinations that meet pre-defined HIV incidence thresholds based on UNAIDS Global AIDS targets, and will automatically generate the size of population indicated for PrEP for different HIV incidence thresholds. </a:t>
            </a:r>
          </a:p>
        </p:txBody>
      </p:sp>
      <p:sp>
        <p:nvSpPr>
          <p:cNvPr id="4" name="Slide Number Placeholder 3"/>
          <p:cNvSpPr>
            <a:spLocks noGrp="1"/>
          </p:cNvSpPr>
          <p:nvPr>
            <p:ph type="sldNum" sz="quarter" idx="5"/>
          </p:nvPr>
        </p:nvSpPr>
        <p:spPr/>
        <p:txBody>
          <a:bodyPr/>
          <a:lstStyle/>
          <a:p>
            <a:fld id="{CC120B8F-BA93-4227-A988-BABF5CDD735C}" type="slidenum">
              <a:rPr lang="en-UG" smtClean="0"/>
              <a:t>13</a:t>
            </a:fld>
            <a:endParaRPr lang="en-UG"/>
          </a:p>
        </p:txBody>
      </p:sp>
    </p:spTree>
    <p:extLst>
      <p:ext uri="{BB962C8B-B14F-4D97-AF65-F5344CB8AC3E}">
        <p14:creationId xmlns:p14="http://schemas.microsoft.com/office/powerpoint/2010/main" val="2794629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Hopefully, this overview has given you a good introduction to what PrEP-it is and how it can be helpful for PrEP target-setting and planning. There are a lot of details we did not cover, however, there is a series of instructional presentations for each module, which can be found on the PrEP-it page on </a:t>
            </a:r>
            <a:r>
              <a:rPr lang="en-US" dirty="0" err="1"/>
              <a:t>PrEPwatch</a:t>
            </a:r>
            <a:r>
              <a:rPr lang="en-US" dirty="0"/>
              <a:t>.  Additionally, if you are using PrEP-it and run into questions, you can reach us at </a:t>
            </a:r>
            <a:r>
              <a:rPr lang="en-US" dirty="0" err="1"/>
              <a:t>prepithelp@avenirhealthorg</a:t>
            </a:r>
            <a:r>
              <a:rPr lang="en-US" dirty="0"/>
              <a:t> and also check out our PrEP-it community of practice page.</a:t>
            </a:r>
          </a:p>
          <a:p>
            <a:endParaRPr lang="en-US" dirty="0"/>
          </a:p>
          <a:p>
            <a:r>
              <a:rPr lang="en-US" dirty="0"/>
              <a:t>Thank you.</a:t>
            </a:r>
          </a:p>
          <a:p>
            <a:endParaRPr lang="en-GB" dirty="0"/>
          </a:p>
        </p:txBody>
      </p:sp>
      <p:sp>
        <p:nvSpPr>
          <p:cNvPr id="4" name="Slide Number Placeholder 3"/>
          <p:cNvSpPr>
            <a:spLocks noGrp="1"/>
          </p:cNvSpPr>
          <p:nvPr>
            <p:ph type="sldNum" sz="quarter" idx="5"/>
          </p:nvPr>
        </p:nvSpPr>
        <p:spPr/>
        <p:txBody>
          <a:bodyPr/>
          <a:lstStyle/>
          <a:p>
            <a:fld id="{B3FC4483-7CF5-4CF7-BC54-0B04140F1C27}" type="slidenum">
              <a:rPr lang="en-US" smtClean="0"/>
              <a:t>14</a:t>
            </a:fld>
            <a:endParaRPr lang="en-US"/>
          </a:p>
        </p:txBody>
      </p:sp>
    </p:spTree>
    <p:extLst>
      <p:ext uri="{BB962C8B-B14F-4D97-AF65-F5344CB8AC3E}">
        <p14:creationId xmlns:p14="http://schemas.microsoft.com/office/powerpoint/2010/main" val="1867169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PrEP-it stands for the PrEP Implementation, planning, monitoring and evaluation tool, which was first developed in 2019 and funded through a number of PEPFAR/USAID projects and was further supported from 2021-2024 under the MOSAIC Consortium.  </a:t>
            </a:r>
          </a:p>
          <a:p>
            <a:endParaRPr lang="en-US" dirty="0"/>
          </a:p>
          <a:p>
            <a:r>
              <a:rPr lang="en-US" dirty="0"/>
              <a:t>This tool has several interrelated modules, including target setting, cost forecasting, estimating impact, and commodity forecasting.</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3598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picture of the landing page at prepitweb.org.  You can see that it has two main modes: most use the PrEP-it mode on the left and there is a function on the right to aggregate multiple applications.  The tool can be viewed in both English and French.</a:t>
            </a:r>
            <a:endParaRPr lang="en-GB" dirty="0"/>
          </a:p>
        </p:txBody>
      </p:sp>
      <p:sp>
        <p:nvSpPr>
          <p:cNvPr id="4" name="Slide Number Placeholder 3"/>
          <p:cNvSpPr>
            <a:spLocks noGrp="1"/>
          </p:cNvSpPr>
          <p:nvPr>
            <p:ph type="sldNum" sz="quarter" idx="5"/>
          </p:nvPr>
        </p:nvSpPr>
        <p:spPr/>
        <p:txBody>
          <a:bodyPr/>
          <a:lstStyle/>
          <a:p>
            <a:fld id="{B3FC4483-7CF5-4CF7-BC54-0B04140F1C27}" type="slidenum">
              <a:rPr lang="en-US" smtClean="0"/>
              <a:t>3</a:t>
            </a:fld>
            <a:endParaRPr lang="en-US"/>
          </a:p>
        </p:txBody>
      </p:sp>
    </p:spTree>
    <p:extLst>
      <p:ext uri="{BB962C8B-B14F-4D97-AF65-F5344CB8AC3E}">
        <p14:creationId xmlns:p14="http://schemas.microsoft.com/office/powerpoint/2010/main" val="1873175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PrEP-it can be applied at the national, sub-national, donor, implementer or site level and can examine multiple PrEP methods simultaneously.  </a:t>
            </a:r>
          </a:p>
          <a:p>
            <a:endParaRPr lang="en-US" dirty="0"/>
          </a:p>
          <a:p>
            <a:r>
              <a:rPr lang="en-US" dirty="0"/>
              <a:t>Users can either set targets based on the coverage they want to achieve for different populations or if they already have targets, they can manually enter them to explore the related costs and impacts.  </a:t>
            </a:r>
          </a:p>
          <a:p>
            <a:endParaRPr lang="en-US" dirty="0"/>
          </a:p>
          <a:p>
            <a:r>
              <a:rPr lang="en-US" dirty="0"/>
              <a:t>The cost module estimates costs by visit and accounts for the average length of time PrEP clients stay on PrEP and their return visit schedules. The commodities forecasting module provides monthly commodity needs and costs for program planning and supply chain management.</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651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number of countries have used PrEP-it over the past five years for national target setting, COP planning, Global Fund applications, and more recently for planning their Lenacapavir rollout.</a:t>
            </a:r>
            <a:endParaRPr lang="en-K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F26D1F-3457-3146-B87B-3596F84B0F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351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you start with specifying the population data. For each priority population there are four key inputs needed to calculate the number of potential users of </a:t>
            </a:r>
            <a:r>
              <a:rPr lang="en-US" dirty="0" err="1"/>
              <a:t>PrEP.</a:t>
            </a:r>
            <a:endParaRPr lang="en-US" dirty="0"/>
          </a:p>
          <a:p>
            <a:endParaRPr lang="en-US" dirty="0"/>
          </a:p>
          <a:p>
            <a:r>
              <a:rPr lang="en-US" dirty="0"/>
              <a:t>First – there is the estimated size of the priority population,.  </a:t>
            </a:r>
          </a:p>
          <a:p>
            <a:endParaRPr lang="en-US" dirty="0"/>
          </a:p>
          <a:p>
            <a:r>
              <a:rPr lang="en-US" dirty="0"/>
              <a:t>Next – there is the percent of the populations living in the geographic areas that have been prioritized for PrEP for the target-setting exercise. For some populations in some countries, PrEP may be delivered everywhere, but there may be some areas where the HIV incidence is higher and their target-setting </a:t>
            </a:r>
            <a:r>
              <a:rPr lang="en-US" dirty="0" err="1"/>
              <a:t>excercise</a:t>
            </a:r>
            <a:r>
              <a:rPr lang="en-US" dirty="0"/>
              <a:t> is focused on those areas</a:t>
            </a:r>
          </a:p>
          <a:p>
            <a:endParaRPr lang="en-US" dirty="0"/>
          </a:p>
          <a:p>
            <a:r>
              <a:rPr lang="en-US" dirty="0"/>
              <a:t>Next is the HIV prevalence of each population as PrEP is only for those that are HIV-negative.</a:t>
            </a:r>
          </a:p>
          <a:p>
            <a:endParaRPr lang="en-US" dirty="0"/>
          </a:p>
          <a:p>
            <a:r>
              <a:rPr lang="en-US" dirty="0"/>
              <a:t>Finally – you need the percent indicated for PrEP – or the percent of the population in need of PrEP based on their likelihood of exposure to HIV.  </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1870001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By default, PrEP-it includes four PrEP methods and users can customize their method mix to the methods they are using among these methods or they can add methods.  If you add a method, you need to include data or assumptions about the cost, effectiveness and specify the implementation timeframe.</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891027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feature of PrEP-it is that it tracks clients over time based on specified continuation curves. This allows for estimating how long clients stay on PrEP after initiation, which can vary by method and population.  This has implications for costs and impacts as well as population coverage.</a:t>
            </a:r>
            <a:endParaRPr lang="en-GB" dirty="0"/>
          </a:p>
        </p:txBody>
      </p:sp>
      <p:sp>
        <p:nvSpPr>
          <p:cNvPr id="4" name="Slide Number Placeholder 3"/>
          <p:cNvSpPr>
            <a:spLocks noGrp="1"/>
          </p:cNvSpPr>
          <p:nvPr>
            <p:ph type="sldNum" sz="quarter" idx="5"/>
          </p:nvPr>
        </p:nvSpPr>
        <p:spPr/>
        <p:txBody>
          <a:bodyPr/>
          <a:lstStyle/>
          <a:p>
            <a:fld id="{B3FC4483-7CF5-4CF7-BC54-0B04140F1C27}" type="slidenum">
              <a:rPr lang="en-US" smtClean="0"/>
              <a:t>8</a:t>
            </a:fld>
            <a:endParaRPr lang="en-US"/>
          </a:p>
        </p:txBody>
      </p:sp>
    </p:spTree>
    <p:extLst>
      <p:ext uri="{BB962C8B-B14F-4D97-AF65-F5344CB8AC3E}">
        <p14:creationId xmlns:p14="http://schemas.microsoft.com/office/powerpoint/2010/main" val="3663174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costing module takes into account three types of costs – 1) monthly costs that typically consist of PrEP product needs and adherence support, 2) per visit costs including personnel, labs, recurrent, and capital costs.  These are specified both for initiation visits and refill visits.  3) Programmatic ump sum costs can be included, such as costs designated for demand creation, management, and training.  </a:t>
            </a:r>
          </a:p>
          <a:p>
            <a:endParaRPr lang="en-US" dirty="0"/>
          </a:p>
          <a:p>
            <a:r>
              <a:rPr lang="en-US" dirty="0"/>
              <a:t>For costing, users can select which cost categories to include and can either input their own cost data or rely on the country-specific defaults, which are based on analyses of prior program cost data.</a:t>
            </a:r>
          </a:p>
          <a:p>
            <a:endParaRPr lang="en-US" dirty="0"/>
          </a:p>
          <a:p>
            <a:r>
              <a:rPr lang="en-US" dirty="0"/>
              <a:t>When combined with targets, the results include the total cost of achieving the targets and the cost per infection averted by PrEP method and population – these costs take into account continuation after initiation, reinitiation, visit schedules, and scale-up trends.</a:t>
            </a:r>
          </a:p>
          <a:p>
            <a:endParaRPr lang="en-US" dirty="0"/>
          </a:p>
          <a:p>
            <a:endParaRPr lang="en-GB" dirty="0"/>
          </a:p>
        </p:txBody>
      </p:sp>
      <p:sp>
        <p:nvSpPr>
          <p:cNvPr id="4" name="Slide Number Placeholder 3"/>
          <p:cNvSpPr>
            <a:spLocks noGrp="1"/>
          </p:cNvSpPr>
          <p:nvPr>
            <p:ph type="sldNum" sz="quarter" idx="5"/>
          </p:nvPr>
        </p:nvSpPr>
        <p:spPr/>
        <p:txBody>
          <a:bodyPr/>
          <a:lstStyle/>
          <a:p>
            <a:fld id="{B3FC4483-7CF5-4CF7-BC54-0B04140F1C27}" type="slidenum">
              <a:rPr lang="en-US" smtClean="0"/>
              <a:t>9</a:t>
            </a:fld>
            <a:endParaRPr lang="en-US"/>
          </a:p>
        </p:txBody>
      </p:sp>
    </p:spTree>
    <p:extLst>
      <p:ext uri="{BB962C8B-B14F-4D97-AF65-F5344CB8AC3E}">
        <p14:creationId xmlns:p14="http://schemas.microsoft.com/office/powerpoint/2010/main" val="461184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230BB-CAAA-48EC-9DFD-99B77037C3FD}"/>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a:t>Click to edit Master title style</a:t>
            </a:r>
          </a:p>
        </p:txBody>
      </p:sp>
      <p:sp>
        <p:nvSpPr>
          <p:cNvPr id="3" name="Subtitle 2">
            <a:extLst>
              <a:ext uri="{FF2B5EF4-FFF2-40B4-BE49-F238E27FC236}">
                <a16:creationId xmlns:a16="http://schemas.microsoft.com/office/drawing/2014/main" id="{C7138379-9D4B-41CC-A162-04630EEFFF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C69BC0-259B-4EDC-A2F4-B502821B83F8}"/>
              </a:ext>
            </a:extLst>
          </p:cNvPr>
          <p:cNvSpPr>
            <a:spLocks noGrp="1"/>
          </p:cNvSpPr>
          <p:nvPr>
            <p:ph type="dt" sz="half" idx="10"/>
          </p:nvPr>
        </p:nvSpPr>
        <p:spPr/>
        <p:txBody>
          <a:bodyPr/>
          <a:lstStyle/>
          <a:p>
            <a:fld id="{AC9815C0-9D66-4541-8E11-B69383B3C42B}" type="datetime1">
              <a:rPr lang="en-US" smtClean="0"/>
              <a:t>1/26/2026</a:t>
            </a:fld>
            <a:endParaRPr lang="en-US"/>
          </a:p>
        </p:txBody>
      </p:sp>
      <p:sp>
        <p:nvSpPr>
          <p:cNvPr id="5" name="Footer Placeholder 4">
            <a:extLst>
              <a:ext uri="{FF2B5EF4-FFF2-40B4-BE49-F238E27FC236}">
                <a16:creationId xmlns:a16="http://schemas.microsoft.com/office/drawing/2014/main" id="{10468F82-E990-4006-B9FB-874EBB3EF3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548E7C-4764-4FC4-885E-B32B1EB19A0D}"/>
              </a:ext>
            </a:extLst>
          </p:cNvPr>
          <p:cNvSpPr>
            <a:spLocks noGrp="1"/>
          </p:cNvSpPr>
          <p:nvPr>
            <p:ph type="sldNum" sz="quarter" idx="12"/>
          </p:nvPr>
        </p:nvSpPr>
        <p:spPr/>
        <p:txBody>
          <a:bodyPr/>
          <a:lstStyle/>
          <a:p>
            <a:fld id="{CF13D369-8700-4468-8CC4-EE7C53720160}" type="slidenum">
              <a:rPr lang="en-US" smtClean="0"/>
              <a:t>‹#›</a:t>
            </a:fld>
            <a:endParaRPr lang="en-US"/>
          </a:p>
        </p:txBody>
      </p:sp>
      <p:pic>
        <p:nvPicPr>
          <p:cNvPr id="10" name="Picture 9">
            <a:extLst>
              <a:ext uri="{FF2B5EF4-FFF2-40B4-BE49-F238E27FC236}">
                <a16:creationId xmlns:a16="http://schemas.microsoft.com/office/drawing/2014/main" id="{6D350BF4-9A19-4615-82FB-343443FA60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58400" y="5486400"/>
            <a:ext cx="1371600" cy="542166"/>
          </a:xfrm>
          <a:prstGeom prst="rect">
            <a:avLst/>
          </a:prstGeom>
        </p:spPr>
      </p:pic>
    </p:spTree>
    <p:extLst>
      <p:ext uri="{BB962C8B-B14F-4D97-AF65-F5344CB8AC3E}">
        <p14:creationId xmlns:p14="http://schemas.microsoft.com/office/powerpoint/2010/main" val="2901405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D9E80-FFE9-4389-BF4C-C50CD9BD16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C29126-94E8-486F-AB01-81D4CFF102A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A2164F-6980-49D3-9234-46FF0AF79773}"/>
              </a:ext>
            </a:extLst>
          </p:cNvPr>
          <p:cNvSpPr>
            <a:spLocks noGrp="1"/>
          </p:cNvSpPr>
          <p:nvPr>
            <p:ph type="dt" sz="half" idx="10"/>
          </p:nvPr>
        </p:nvSpPr>
        <p:spPr/>
        <p:txBody>
          <a:bodyPr/>
          <a:lstStyle/>
          <a:p>
            <a:fld id="{0F61128E-712B-4887-8407-3A35F15867CE}" type="datetime1">
              <a:rPr lang="en-US" smtClean="0"/>
              <a:t>1/26/2026</a:t>
            </a:fld>
            <a:endParaRPr lang="en-US"/>
          </a:p>
        </p:txBody>
      </p:sp>
      <p:sp>
        <p:nvSpPr>
          <p:cNvPr id="5" name="Footer Placeholder 4">
            <a:extLst>
              <a:ext uri="{FF2B5EF4-FFF2-40B4-BE49-F238E27FC236}">
                <a16:creationId xmlns:a16="http://schemas.microsoft.com/office/drawing/2014/main" id="{D4232924-8374-4A5D-A277-331FA271E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FC6C28-9E30-4D11-902A-C96FF870B60B}"/>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1760510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D406D1-4742-4843-B0E4-CF3871785B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171B94-81D7-4F30-93A4-F51FB2348E3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918BF0-7FBF-4898-BDDE-1819ECBF3D73}"/>
              </a:ext>
            </a:extLst>
          </p:cNvPr>
          <p:cNvSpPr>
            <a:spLocks noGrp="1"/>
          </p:cNvSpPr>
          <p:nvPr>
            <p:ph type="dt" sz="half" idx="10"/>
          </p:nvPr>
        </p:nvSpPr>
        <p:spPr/>
        <p:txBody>
          <a:bodyPr/>
          <a:lstStyle/>
          <a:p>
            <a:fld id="{CC898F68-DB58-406D-A67A-8F9D04739816}" type="datetime1">
              <a:rPr lang="en-US" smtClean="0"/>
              <a:t>1/26/2026</a:t>
            </a:fld>
            <a:endParaRPr lang="en-US"/>
          </a:p>
        </p:txBody>
      </p:sp>
      <p:sp>
        <p:nvSpPr>
          <p:cNvPr id="5" name="Footer Placeholder 4">
            <a:extLst>
              <a:ext uri="{FF2B5EF4-FFF2-40B4-BE49-F238E27FC236}">
                <a16:creationId xmlns:a16="http://schemas.microsoft.com/office/drawing/2014/main" id="{E9A314CD-386A-40A5-BDCD-8E2827033F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464C93-68E5-4FA4-960B-FA155FD77963}"/>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88533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9124719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7704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10635-5CEC-4384-A2C5-92AC0631E584}"/>
              </a:ext>
            </a:extLst>
          </p:cNvPr>
          <p:cNvSpPr>
            <a:spLocks noGrp="1"/>
          </p:cNvSpPr>
          <p:nvPr>
            <p:ph type="title"/>
          </p:nvPr>
        </p:nvSpPr>
        <p:spPr/>
        <p:txBody>
          <a:bodyPr/>
          <a:lstStyle>
            <a:lvl1pPr>
              <a:defRPr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B4A8BB4E-225E-4BBD-BC67-20818DE0E807}"/>
              </a:ext>
            </a:extLst>
          </p:cNvPr>
          <p:cNvSpPr>
            <a:spLocks noGrp="1"/>
          </p:cNvSpPr>
          <p:nvPr>
            <p:ph idx="1"/>
          </p:nvPr>
        </p:nvSpPr>
        <p:spPr/>
        <p:txBody>
          <a:bodyPr/>
          <a:lstStyle>
            <a:lvl2pPr marL="685800" indent="-228600">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9623A2F-A054-4209-9CB7-42837F1E8368}"/>
              </a:ext>
            </a:extLst>
          </p:cNvPr>
          <p:cNvSpPr>
            <a:spLocks noGrp="1"/>
          </p:cNvSpPr>
          <p:nvPr>
            <p:ph type="dt" sz="half" idx="10"/>
          </p:nvPr>
        </p:nvSpPr>
        <p:spPr/>
        <p:txBody>
          <a:bodyPr/>
          <a:lstStyle/>
          <a:p>
            <a:fld id="{36A8F8BD-08BB-4A8A-8AA8-0E91AB431CE6}" type="datetime1">
              <a:rPr lang="en-US" smtClean="0"/>
              <a:t>1/26/2026</a:t>
            </a:fld>
            <a:endParaRPr lang="en-US"/>
          </a:p>
        </p:txBody>
      </p:sp>
      <p:sp>
        <p:nvSpPr>
          <p:cNvPr id="5" name="Footer Placeholder 4">
            <a:extLst>
              <a:ext uri="{FF2B5EF4-FFF2-40B4-BE49-F238E27FC236}">
                <a16:creationId xmlns:a16="http://schemas.microsoft.com/office/drawing/2014/main" id="{E8B15E96-6D50-49D4-A754-DB54CED3B1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86BBE9-FB13-47EA-8E2E-97B9E891EF5C}"/>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4045517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25859-FF05-4BE3-9984-9DE6B302C41E}"/>
              </a:ext>
            </a:extLst>
          </p:cNvPr>
          <p:cNvSpPr>
            <a:spLocks noGrp="1"/>
          </p:cNvSpPr>
          <p:nvPr>
            <p:ph type="title"/>
          </p:nvPr>
        </p:nvSpPr>
        <p:spPr>
          <a:xfrm>
            <a:off x="831850" y="1709738"/>
            <a:ext cx="10515600" cy="2852737"/>
          </a:xfrm>
        </p:spPr>
        <p:txBody>
          <a:bodyPr anchor="b"/>
          <a:lstStyle>
            <a:lvl1pPr>
              <a:defRPr sz="6000" b="1">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DEF576AB-BBC3-44D6-B38A-2146FFA535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E874BE9-2FBD-44FA-9901-235021B1F765}"/>
              </a:ext>
            </a:extLst>
          </p:cNvPr>
          <p:cNvSpPr>
            <a:spLocks noGrp="1"/>
          </p:cNvSpPr>
          <p:nvPr>
            <p:ph type="dt" sz="half" idx="10"/>
          </p:nvPr>
        </p:nvSpPr>
        <p:spPr/>
        <p:txBody>
          <a:bodyPr/>
          <a:lstStyle/>
          <a:p>
            <a:fld id="{BBB27DEC-FE6B-4C45-AEFE-23E3916E4A2C}" type="datetime1">
              <a:rPr lang="en-US" smtClean="0"/>
              <a:t>1/26/2026</a:t>
            </a:fld>
            <a:endParaRPr lang="en-US"/>
          </a:p>
        </p:txBody>
      </p:sp>
      <p:sp>
        <p:nvSpPr>
          <p:cNvPr id="5" name="Footer Placeholder 4">
            <a:extLst>
              <a:ext uri="{FF2B5EF4-FFF2-40B4-BE49-F238E27FC236}">
                <a16:creationId xmlns:a16="http://schemas.microsoft.com/office/drawing/2014/main" id="{7F390B51-59EA-41AB-94E9-3752857031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6EBA5D-F0A5-4D6B-A1F2-BFABC769D04B}"/>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359439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11501-5772-471B-AFD3-1C60F0C3197D}"/>
              </a:ext>
            </a:extLst>
          </p:cNvPr>
          <p:cNvSpPr>
            <a:spLocks noGrp="1"/>
          </p:cNvSpPr>
          <p:nvPr>
            <p:ph type="title"/>
          </p:nvPr>
        </p:nvSpPr>
        <p:spPr/>
        <p:txBody>
          <a:bodyPr/>
          <a:lstStyle>
            <a:lvl1pPr>
              <a:defRPr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B30AA951-E9F3-4F45-BE8D-33D643E2292D}"/>
              </a:ext>
            </a:extLst>
          </p:cNvPr>
          <p:cNvSpPr>
            <a:spLocks noGrp="1"/>
          </p:cNvSpPr>
          <p:nvPr>
            <p:ph sz="half" idx="1"/>
          </p:nvPr>
        </p:nvSpPr>
        <p:spPr>
          <a:xfrm>
            <a:off x="838200" y="1825625"/>
            <a:ext cx="5181600" cy="4351338"/>
          </a:xfrm>
        </p:spPr>
        <p:txBody>
          <a:bodyPr/>
          <a:lstStyle>
            <a:lvl2pPr marL="685800" indent="-228600">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2167EA7-40E6-4C26-853D-899527397BB9}"/>
              </a:ext>
            </a:extLst>
          </p:cNvPr>
          <p:cNvSpPr>
            <a:spLocks noGrp="1"/>
          </p:cNvSpPr>
          <p:nvPr>
            <p:ph sz="half" idx="2"/>
          </p:nvPr>
        </p:nvSpPr>
        <p:spPr>
          <a:xfrm>
            <a:off x="6172200" y="1825625"/>
            <a:ext cx="5181600" cy="4351338"/>
          </a:xfrm>
        </p:spPr>
        <p:txBody>
          <a:bodyPr/>
          <a:lstStyle>
            <a:lvl2pPr marL="685800" indent="-228600">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4EF73D78-4183-4F29-8643-E9C5524EAA37}"/>
              </a:ext>
            </a:extLst>
          </p:cNvPr>
          <p:cNvSpPr>
            <a:spLocks noGrp="1"/>
          </p:cNvSpPr>
          <p:nvPr>
            <p:ph type="dt" sz="half" idx="10"/>
          </p:nvPr>
        </p:nvSpPr>
        <p:spPr/>
        <p:txBody>
          <a:bodyPr/>
          <a:lstStyle/>
          <a:p>
            <a:fld id="{EF26BF74-6D9E-4704-9FB6-10854F62FD25}" type="datetime1">
              <a:rPr lang="en-US" smtClean="0"/>
              <a:t>1/26/2026</a:t>
            </a:fld>
            <a:endParaRPr lang="en-US"/>
          </a:p>
        </p:txBody>
      </p:sp>
      <p:sp>
        <p:nvSpPr>
          <p:cNvPr id="6" name="Footer Placeholder 5">
            <a:extLst>
              <a:ext uri="{FF2B5EF4-FFF2-40B4-BE49-F238E27FC236}">
                <a16:creationId xmlns:a16="http://schemas.microsoft.com/office/drawing/2014/main" id="{3AAB7B4F-EA3E-4405-8DCF-DB23CA60BE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578963-6E88-449C-AF13-1CC62AD335E3}"/>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124383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0960A-D71E-4D7A-A787-74D6DBC298A7}"/>
              </a:ext>
            </a:extLst>
          </p:cNvPr>
          <p:cNvSpPr>
            <a:spLocks noGrp="1"/>
          </p:cNvSpPr>
          <p:nvPr>
            <p:ph type="title"/>
          </p:nvPr>
        </p:nvSpPr>
        <p:spPr>
          <a:xfrm>
            <a:off x="839788" y="365125"/>
            <a:ext cx="10515600" cy="1325563"/>
          </a:xfrm>
        </p:spPr>
        <p:txBody>
          <a:bodyPr/>
          <a:lstStyle>
            <a:lvl1pPr>
              <a:defRPr b="1">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2DCE931-0A02-4E5D-BC3A-23D8B0C754B0}"/>
              </a:ext>
            </a:extLst>
          </p:cNvPr>
          <p:cNvSpPr>
            <a:spLocks noGrp="1"/>
          </p:cNvSpPr>
          <p:nvPr>
            <p:ph type="body" idx="1"/>
          </p:nvPr>
        </p:nvSpPr>
        <p:spPr>
          <a:xfrm>
            <a:off x="839788" y="1681163"/>
            <a:ext cx="5157787" cy="823912"/>
          </a:xfrm>
        </p:spPr>
        <p:txBody>
          <a:bodyPr anchor="b"/>
          <a:lstStyle>
            <a:lvl1pPr marL="0" indent="0">
              <a:buNone/>
              <a:defRPr sz="2400" b="1">
                <a:solidFill>
                  <a:srgbClr val="49338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EF3536B-B25D-424A-B0DF-0E8150B9D99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C1CA37-FDC4-41B1-B1AC-B87A790C8CF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49338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C9A0925-DF69-4EA2-9066-DB572E22442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DE81A6-5371-4902-8150-5FF40623197D}"/>
              </a:ext>
            </a:extLst>
          </p:cNvPr>
          <p:cNvSpPr>
            <a:spLocks noGrp="1"/>
          </p:cNvSpPr>
          <p:nvPr>
            <p:ph type="dt" sz="half" idx="10"/>
          </p:nvPr>
        </p:nvSpPr>
        <p:spPr/>
        <p:txBody>
          <a:bodyPr/>
          <a:lstStyle/>
          <a:p>
            <a:fld id="{46269F49-6F24-41E3-99E1-36D6A62E0123}" type="datetime1">
              <a:rPr lang="en-US" smtClean="0"/>
              <a:t>1/26/2026</a:t>
            </a:fld>
            <a:endParaRPr lang="en-US"/>
          </a:p>
        </p:txBody>
      </p:sp>
      <p:sp>
        <p:nvSpPr>
          <p:cNvPr id="8" name="Footer Placeholder 7">
            <a:extLst>
              <a:ext uri="{FF2B5EF4-FFF2-40B4-BE49-F238E27FC236}">
                <a16:creationId xmlns:a16="http://schemas.microsoft.com/office/drawing/2014/main" id="{7BE31778-510A-4041-9C9D-C1F82C700C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0BFF709-2C1D-4720-9A95-6CC79415EF28}"/>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1973981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4309B-B01A-412B-BEED-0D67B99F64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EF931A-F7EF-4755-8AE3-BFC95E008188}"/>
              </a:ext>
            </a:extLst>
          </p:cNvPr>
          <p:cNvSpPr>
            <a:spLocks noGrp="1"/>
          </p:cNvSpPr>
          <p:nvPr>
            <p:ph type="dt" sz="half" idx="10"/>
          </p:nvPr>
        </p:nvSpPr>
        <p:spPr/>
        <p:txBody>
          <a:bodyPr/>
          <a:lstStyle/>
          <a:p>
            <a:fld id="{6AEA245D-C950-427F-90AD-A5991B6CD881}" type="datetime1">
              <a:rPr lang="en-US" smtClean="0"/>
              <a:t>1/26/2026</a:t>
            </a:fld>
            <a:endParaRPr lang="en-US"/>
          </a:p>
        </p:txBody>
      </p:sp>
      <p:sp>
        <p:nvSpPr>
          <p:cNvPr id="4" name="Footer Placeholder 3">
            <a:extLst>
              <a:ext uri="{FF2B5EF4-FFF2-40B4-BE49-F238E27FC236}">
                <a16:creationId xmlns:a16="http://schemas.microsoft.com/office/drawing/2014/main" id="{8C5A84C3-A4E1-4FF5-A4F0-1C7633002E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D42B29-0923-4F80-A1BA-EADDF40ED4CA}"/>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469415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0237E6-99B3-43E0-8CE0-F79E41697C7E}"/>
              </a:ext>
            </a:extLst>
          </p:cNvPr>
          <p:cNvSpPr>
            <a:spLocks noGrp="1"/>
          </p:cNvSpPr>
          <p:nvPr>
            <p:ph type="dt" sz="half" idx="10"/>
          </p:nvPr>
        </p:nvSpPr>
        <p:spPr/>
        <p:txBody>
          <a:bodyPr/>
          <a:lstStyle/>
          <a:p>
            <a:fld id="{78502B6E-3404-4F23-A953-FDF3AA194680}" type="datetime1">
              <a:rPr lang="en-US" smtClean="0"/>
              <a:t>1/26/2026</a:t>
            </a:fld>
            <a:endParaRPr lang="en-US"/>
          </a:p>
        </p:txBody>
      </p:sp>
      <p:sp>
        <p:nvSpPr>
          <p:cNvPr id="3" name="Footer Placeholder 2">
            <a:extLst>
              <a:ext uri="{FF2B5EF4-FFF2-40B4-BE49-F238E27FC236}">
                <a16:creationId xmlns:a16="http://schemas.microsoft.com/office/drawing/2014/main" id="{65806CEB-FFE8-45C9-A160-C569042733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D5E00E-7BEC-4215-AB68-7381349887D3}"/>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3107739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A25F9-8356-48AF-8918-4A2F8F7CF14F}"/>
              </a:ext>
            </a:extLst>
          </p:cNvPr>
          <p:cNvSpPr>
            <a:spLocks noGrp="1"/>
          </p:cNvSpPr>
          <p:nvPr>
            <p:ph type="title"/>
          </p:nvPr>
        </p:nvSpPr>
        <p:spPr>
          <a:xfrm>
            <a:off x="839788" y="457200"/>
            <a:ext cx="3932237" cy="1600200"/>
          </a:xfrm>
        </p:spPr>
        <p:txBody>
          <a:bodyPr anchor="b"/>
          <a:lstStyle>
            <a:lvl1pPr>
              <a:defRPr sz="3200"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7599E571-ED8F-488E-BC94-67043974E4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23B47D-DAEF-4BE7-BDB4-3EAC834B4B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5550B2-964B-495E-8261-847B7ACC54AB}"/>
              </a:ext>
            </a:extLst>
          </p:cNvPr>
          <p:cNvSpPr>
            <a:spLocks noGrp="1"/>
          </p:cNvSpPr>
          <p:nvPr>
            <p:ph type="dt" sz="half" idx="10"/>
          </p:nvPr>
        </p:nvSpPr>
        <p:spPr/>
        <p:txBody>
          <a:bodyPr/>
          <a:lstStyle/>
          <a:p>
            <a:fld id="{F07DB540-1546-4174-8277-76BD957A9002}" type="datetime1">
              <a:rPr lang="en-US" smtClean="0"/>
              <a:t>1/26/2026</a:t>
            </a:fld>
            <a:endParaRPr lang="en-US"/>
          </a:p>
        </p:txBody>
      </p:sp>
      <p:sp>
        <p:nvSpPr>
          <p:cNvPr id="6" name="Footer Placeholder 5">
            <a:extLst>
              <a:ext uri="{FF2B5EF4-FFF2-40B4-BE49-F238E27FC236}">
                <a16:creationId xmlns:a16="http://schemas.microsoft.com/office/drawing/2014/main" id="{4F10F761-F58F-4325-85D5-562C5D051E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07DC73-208E-4865-87D1-F946ACE438AC}"/>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1837058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BD931-B410-4998-8FAD-E589AFF4FF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6FAA984-1199-43A2-97C7-03EB24D42A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603AE7-CA65-45F3-8ED4-956CCC0721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C498087-5B2F-42E7-90BC-C2A2AE09BE5B}"/>
              </a:ext>
            </a:extLst>
          </p:cNvPr>
          <p:cNvSpPr>
            <a:spLocks noGrp="1"/>
          </p:cNvSpPr>
          <p:nvPr>
            <p:ph type="dt" sz="half" idx="10"/>
          </p:nvPr>
        </p:nvSpPr>
        <p:spPr/>
        <p:txBody>
          <a:bodyPr/>
          <a:lstStyle/>
          <a:p>
            <a:fld id="{E97A57B1-A5D9-45E6-A279-9AEA52C5FC22}" type="datetime1">
              <a:rPr lang="en-US" smtClean="0"/>
              <a:t>1/26/2026</a:t>
            </a:fld>
            <a:endParaRPr lang="en-US"/>
          </a:p>
        </p:txBody>
      </p:sp>
      <p:sp>
        <p:nvSpPr>
          <p:cNvPr id="6" name="Footer Placeholder 5">
            <a:extLst>
              <a:ext uri="{FF2B5EF4-FFF2-40B4-BE49-F238E27FC236}">
                <a16:creationId xmlns:a16="http://schemas.microsoft.com/office/drawing/2014/main" id="{2058AFC6-D80C-4F36-BCCE-C85A8F4DAA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313FD0-C90A-4586-BDDA-A704638CBC6C}"/>
              </a:ext>
            </a:extLst>
          </p:cNvPr>
          <p:cNvSpPr>
            <a:spLocks noGrp="1"/>
          </p:cNvSpPr>
          <p:nvPr>
            <p:ph type="sldNum" sz="quarter" idx="12"/>
          </p:nvPr>
        </p:nvSpPr>
        <p:spPr/>
        <p:txBody>
          <a:bodyPr/>
          <a:lstStyle/>
          <a:p>
            <a:fld id="{CF13D369-8700-4468-8CC4-EE7C53720160}" type="slidenum">
              <a:rPr lang="en-US" smtClean="0"/>
              <a:t>‹#›</a:t>
            </a:fld>
            <a:endParaRPr lang="en-US"/>
          </a:p>
        </p:txBody>
      </p:sp>
    </p:spTree>
    <p:extLst>
      <p:ext uri="{BB962C8B-B14F-4D97-AF65-F5344CB8AC3E}">
        <p14:creationId xmlns:p14="http://schemas.microsoft.com/office/powerpoint/2010/main" val="336542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CDD9910-F9DA-7B4D-38D0-10CB8FB766EF}"/>
              </a:ext>
            </a:extLst>
          </p:cNvPr>
          <p:cNvSpPr/>
          <p:nvPr userDrawn="1"/>
        </p:nvSpPr>
        <p:spPr>
          <a:xfrm>
            <a:off x="0" y="0"/>
            <a:ext cx="12192000" cy="365760"/>
          </a:xfrm>
          <a:prstGeom prst="rect">
            <a:avLst/>
          </a:prstGeom>
          <a:solidFill>
            <a:srgbClr val="5DAE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7" name="Rectangle 6">
            <a:extLst>
              <a:ext uri="{FF2B5EF4-FFF2-40B4-BE49-F238E27FC236}">
                <a16:creationId xmlns:a16="http://schemas.microsoft.com/office/drawing/2014/main" id="{2C92D6BA-DB4E-5789-6E7D-2BD3D1B6BA40}"/>
              </a:ext>
            </a:extLst>
          </p:cNvPr>
          <p:cNvSpPr/>
          <p:nvPr userDrawn="1"/>
        </p:nvSpPr>
        <p:spPr>
          <a:xfrm>
            <a:off x="0" y="6217920"/>
            <a:ext cx="12192000" cy="640080"/>
          </a:xfrm>
          <a:prstGeom prst="rect">
            <a:avLst/>
          </a:prstGeom>
          <a:solidFill>
            <a:srgbClr val="5DAE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 name="Title Placeholder 1">
            <a:extLst>
              <a:ext uri="{FF2B5EF4-FFF2-40B4-BE49-F238E27FC236}">
                <a16:creationId xmlns:a16="http://schemas.microsoft.com/office/drawing/2014/main" id="{D67349E3-188E-48F2-B91D-5FA3E342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EF401C4-1EE0-44CC-8E8C-FF650AD827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6A944F-3A24-4EF6-A744-EF0C3AA9BF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E5D45AFB-5F80-4C18-8A26-A6AD51EE6895}" type="datetime1">
              <a:rPr lang="en-US" smtClean="0"/>
              <a:pPr/>
              <a:t>1/26/2026</a:t>
            </a:fld>
            <a:endParaRPr lang="en-US" dirty="0"/>
          </a:p>
        </p:txBody>
      </p:sp>
      <p:sp>
        <p:nvSpPr>
          <p:cNvPr id="5" name="Footer Placeholder 4">
            <a:extLst>
              <a:ext uri="{FF2B5EF4-FFF2-40B4-BE49-F238E27FC236}">
                <a16:creationId xmlns:a16="http://schemas.microsoft.com/office/drawing/2014/main" id="{36BDDA52-73A5-48F7-814D-E811CBE67B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63F164C1-FD47-4408-B785-D12A9B884C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CF13D369-8700-4468-8CC4-EE7C53720160}" type="slidenum">
              <a:rPr lang="en-US" smtClean="0"/>
              <a:pPr/>
              <a:t>‹#›</a:t>
            </a:fld>
            <a:endParaRPr lang="en-US"/>
          </a:p>
        </p:txBody>
      </p:sp>
      <p:sp>
        <p:nvSpPr>
          <p:cNvPr id="10" name="Rectangle 9">
            <a:extLst>
              <a:ext uri="{FF2B5EF4-FFF2-40B4-BE49-F238E27FC236}">
                <a16:creationId xmlns:a16="http://schemas.microsoft.com/office/drawing/2014/main" id="{1E9FEF01-6E69-FC22-7116-D0B50B66A8CB}"/>
              </a:ext>
            </a:extLst>
          </p:cNvPr>
          <p:cNvSpPr/>
          <p:nvPr userDrawn="1"/>
        </p:nvSpPr>
        <p:spPr>
          <a:xfrm>
            <a:off x="0" y="320040"/>
            <a:ext cx="12188952" cy="45720"/>
          </a:xfrm>
          <a:prstGeom prst="rect">
            <a:avLst/>
          </a:prstGeom>
          <a:solidFill>
            <a:srgbClr val="4933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C5738EB-A566-1552-9B4A-8B7CA92A31DA}"/>
              </a:ext>
            </a:extLst>
          </p:cNvPr>
          <p:cNvSpPr/>
          <p:nvPr userDrawn="1"/>
        </p:nvSpPr>
        <p:spPr>
          <a:xfrm>
            <a:off x="0" y="6217920"/>
            <a:ext cx="12188952" cy="45720"/>
          </a:xfrm>
          <a:prstGeom prst="rect">
            <a:avLst/>
          </a:prstGeom>
          <a:solidFill>
            <a:srgbClr val="4933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6434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b="1" kern="1200">
          <a:solidFill>
            <a:srgbClr val="49338F"/>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49338F"/>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5DAEDF"/>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49338F"/>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5DAEDF"/>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7030A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1/26/2026</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37" r:id="rId1"/>
    <p:sldLayoutId id="2147483733" r:id="rId2"/>
    <p:sldLayoutId id="2147483735" r:id="rId3"/>
    <p:sldLayoutId id="214748373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1/26/2026</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2005491262"/>
      </p:ext>
    </p:extLst>
  </p:cSld>
  <p:clrMap bg1="lt1" tx1="dk1" bg2="lt2" tx2="dk2" accent1="accent1" accent2="accent2" accent3="accent3" accent4="accent4" accent5="accent5" accent6="accent6" hlink="hlink" folHlink="folHlink"/>
  <p:sldLayoutIdLst>
    <p:sldLayoutId id="2147483787" r:id="rId1"/>
    <p:sldLayoutId id="21474837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prepwatch.org/resources/prep-it/" TargetMode="External"/><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hyperlink" Target="mailto:prepithelp@avenirhealth.org"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prepitweb.org/" TargetMode="Externa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CB7035-B457-BF4B-9E3C-D73A05019313}"/>
              </a:ext>
            </a:extLst>
          </p:cNvPr>
          <p:cNvSpPr txBox="1">
            <a:spLocks/>
          </p:cNvSpPr>
          <p:nvPr/>
        </p:nvSpPr>
        <p:spPr>
          <a:xfrm>
            <a:off x="1249733" y="1615530"/>
            <a:ext cx="9871455" cy="3626939"/>
          </a:xfrm>
          <a:prstGeom prst="rect">
            <a:avLst/>
          </a:prstGeom>
        </p:spPr>
        <p:txBody>
          <a:bodyPr wrap="square" anchor="ct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2400"/>
              </a:spcAft>
              <a:buNone/>
            </a:pPr>
            <a:r>
              <a:rPr lang="en-US" sz="6000" b="1" dirty="0">
                <a:solidFill>
                  <a:srgbClr val="FFFFFF"/>
                </a:solidFill>
                <a:latin typeface="Poppins" pitchFamily="2" charset="77"/>
                <a:ea typeface="Roboto" panose="02000000000000000000" pitchFamily="2" charset="0"/>
                <a:cs typeface="Poppins" pitchFamily="2" charset="77"/>
              </a:rPr>
              <a:t>PrEP-it overview</a:t>
            </a:r>
          </a:p>
          <a:p>
            <a:pPr marL="0" indent="0" algn="ctr">
              <a:spcBef>
                <a:spcPts val="0"/>
              </a:spcBef>
              <a:spcAft>
                <a:spcPts val="600"/>
              </a:spcAft>
              <a:buNone/>
            </a:pPr>
            <a:r>
              <a:rPr lang="en-US" sz="2400" dirty="0">
                <a:solidFill>
                  <a:srgbClr val="FFFFFF"/>
                </a:solidFill>
                <a:latin typeface="Poppins" pitchFamily="2" charset="77"/>
                <a:ea typeface="Roboto" panose="02000000000000000000" pitchFamily="2" charset="0"/>
                <a:cs typeface="Poppins" pitchFamily="2" charset="77"/>
              </a:rPr>
              <a:t>February 2026</a:t>
            </a:r>
          </a:p>
        </p:txBody>
      </p:sp>
    </p:spTree>
    <p:extLst>
      <p:ext uri="{BB962C8B-B14F-4D97-AF65-F5344CB8AC3E}">
        <p14:creationId xmlns:p14="http://schemas.microsoft.com/office/powerpoint/2010/main" val="1586379431"/>
      </p:ext>
    </p:extLst>
  </p:cSld>
  <p:clrMapOvr>
    <a:masterClrMapping/>
  </p:clrMapOvr>
  <mc:AlternateContent xmlns:mc="http://schemas.openxmlformats.org/markup-compatibility/2006" xmlns:p14="http://schemas.microsoft.com/office/powerpoint/2010/main">
    <mc:Choice Requires="p14">
      <p:transition spd="slow" p14:dur="2000" advTm="8869"/>
    </mc:Choice>
    <mc:Fallback xmlns="">
      <p:transition spd="slow" advTm="886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838199" y="1350336"/>
            <a:ext cx="10248901" cy="4826627"/>
          </a:xfrm>
        </p:spPr>
        <p:txBody>
          <a:bodyPr/>
          <a:lstStyle/>
          <a:p>
            <a:pPr>
              <a:buFont typeface="Wingdings" panose="05000000000000000000" pitchFamily="2" charset="2"/>
              <a:buChar char="§"/>
            </a:pPr>
            <a:r>
              <a:rPr lang="en-US" sz="2400" dirty="0">
                <a:latin typeface="Calibri "/>
                <a:cs typeface="Poppins" panose="00000500000000000000" pitchFamily="2" charset="0"/>
              </a:rPr>
              <a:t>PrEP-it calculates the number of HIV infections averted based on the set targets and “impact factors” – the modeled number of HIV infections averted per person-year on PrEP</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The impact factors were estimated using the </a:t>
            </a:r>
            <a:r>
              <a:rPr lang="en-US" sz="2400" b="1" dirty="0">
                <a:latin typeface="Calibri "/>
                <a:cs typeface="Poppins" panose="00000500000000000000" pitchFamily="2" charset="0"/>
              </a:rPr>
              <a:t>Spectrum/Goals Model</a:t>
            </a:r>
            <a:r>
              <a:rPr lang="en-US" sz="2400" dirty="0">
                <a:latin typeface="Calibri "/>
                <a:cs typeface="Poppins" panose="00000500000000000000" pitchFamily="2" charset="0"/>
              </a:rPr>
              <a:t>, which is a mathematical model of HIV epidemic dynamics that includes the impact of prevention and treatment interventions</a:t>
            </a:r>
          </a:p>
          <a:p>
            <a:pPr>
              <a:buFont typeface="Wingdings" panose="05000000000000000000" pitchFamily="2" charset="2"/>
              <a:buChar char="§"/>
            </a:pPr>
            <a:endParaRPr lang="en-US" sz="500" dirty="0">
              <a:latin typeface="Calibri "/>
              <a:cs typeface="Poppins" panose="00000500000000000000" pitchFamily="2" charset="0"/>
            </a:endParaRPr>
          </a:p>
          <a:p>
            <a:r>
              <a:rPr lang="en-US" sz="2400" dirty="0">
                <a:latin typeface="Calibri "/>
                <a:cs typeface="Poppins" panose="00000500000000000000" pitchFamily="2" charset="0"/>
              </a:rPr>
              <a:t>Impact factors are country-, method-, and population-specific and are based on method effectiveness </a:t>
            </a:r>
            <a:r>
              <a:rPr lang="en-US" sz="2400" i="1" dirty="0">
                <a:latin typeface="Calibri "/>
                <a:cs typeface="Poppins" panose="00000500000000000000" pitchFamily="2" charset="0"/>
                <a:sym typeface="Wingdings" panose="05000000000000000000" pitchFamily="2" charset="2"/>
              </a:rPr>
              <a:t>(efficacy x adherence)</a:t>
            </a:r>
            <a:r>
              <a:rPr lang="en-US" sz="2400" dirty="0">
                <a:latin typeface="Calibri "/>
                <a:cs typeface="Poppins" panose="00000500000000000000" pitchFamily="2" charset="0"/>
              </a:rPr>
              <a:t> and projected incidence in each population</a:t>
            </a:r>
          </a:p>
          <a:p>
            <a:endParaRPr lang="en-US" sz="1000"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r>
              <a:rPr lang="en-US" sz="2400" dirty="0">
                <a:latin typeface="Calibri "/>
                <a:cs typeface="Poppins" panose="00000500000000000000" pitchFamily="2" charset="0"/>
                <a:sym typeface="Wingdings" panose="05000000000000000000" pitchFamily="2" charset="2"/>
              </a:rPr>
              <a:t>The results can be used to estimate the cost-effectiveness of achieving the targets, by population and method, when linked to the costs module</a:t>
            </a:r>
            <a:endParaRPr lang="en-US" sz="24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Estimating the impact of </a:t>
            </a:r>
            <a:r>
              <a:rPr lang="en-US" dirty="0" err="1"/>
              <a:t>PrEP</a:t>
            </a:r>
            <a:endParaRPr lang="en-US" dirty="0"/>
          </a:p>
        </p:txBody>
      </p:sp>
    </p:spTree>
    <p:extLst>
      <p:ext uri="{BB962C8B-B14F-4D97-AF65-F5344CB8AC3E}">
        <p14:creationId xmlns:p14="http://schemas.microsoft.com/office/powerpoint/2010/main" val="72714125"/>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7B70B1-127F-A317-16E9-7A7E988669F5}"/>
              </a:ext>
            </a:extLst>
          </p:cNvPr>
          <p:cNvSpPr>
            <a:spLocks noGrp="1"/>
          </p:cNvSpPr>
          <p:nvPr>
            <p:ph idx="1"/>
          </p:nvPr>
        </p:nvSpPr>
        <p:spPr>
          <a:xfrm>
            <a:off x="683963" y="1212771"/>
            <a:ext cx="9987753" cy="4826627"/>
          </a:xfrm>
        </p:spPr>
        <p:txBody>
          <a:bodyPr>
            <a:normAutofit fontScale="92500" lnSpcReduction="10000"/>
          </a:bodyPr>
          <a:lstStyle/>
          <a:p>
            <a:pPr>
              <a:spcAft>
                <a:spcPts val="1800"/>
              </a:spcAft>
              <a:buFont typeface="Wingdings" panose="05000000000000000000" pitchFamily="2" charset="2"/>
              <a:buChar char="§"/>
            </a:pPr>
            <a:r>
              <a:rPr lang="en-US" sz="2600" dirty="0">
                <a:latin typeface="+mn-lt"/>
                <a:cs typeface="Poppins" panose="00000500000000000000" pitchFamily="2" charset="0"/>
              </a:rPr>
              <a:t>Three options given in the dropdown list:</a:t>
            </a: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Coverage</a:t>
            </a:r>
            <a:r>
              <a:rPr lang="en-US" sz="2200" dirty="0">
                <a:latin typeface="+mn-lt"/>
                <a:cs typeface="Poppins" panose="00000500000000000000" pitchFamily="2" charset="0"/>
              </a:rPr>
              <a:t> – set targets based on the percent of potential users in each priority population who will be </a:t>
            </a:r>
            <a:r>
              <a:rPr lang="en-US" sz="2200" b="1" i="1" dirty="0">
                <a:latin typeface="+mn-lt"/>
                <a:cs typeface="Poppins" panose="00000500000000000000" pitchFamily="2" charset="0"/>
              </a:rPr>
              <a:t>actively taking PrEP </a:t>
            </a:r>
            <a:r>
              <a:rPr lang="en-US" sz="2200" dirty="0">
                <a:latin typeface="+mn-lt"/>
                <a:cs typeface="Poppins" panose="00000500000000000000" pitchFamily="2" charset="0"/>
              </a:rPr>
              <a:t>at the end of the target-setting period (e.g., 25%)</a:t>
            </a:r>
          </a:p>
          <a:p>
            <a:pPr marL="914400" lvl="2" indent="0">
              <a:spcAft>
                <a:spcPts val="1800"/>
              </a:spcAft>
              <a:buNone/>
            </a:pPr>
            <a:r>
              <a:rPr lang="en-US" i="1" dirty="0">
                <a:solidFill>
                  <a:schemeClr val="accent2"/>
                </a:solidFill>
                <a:latin typeface="+mn-lt"/>
                <a:cs typeface="Poppins" panose="00000500000000000000" pitchFamily="2" charset="0"/>
              </a:rPr>
              <a:t>Note that coverage in this case is </a:t>
            </a:r>
            <a:r>
              <a:rPr lang="en-US" b="1" i="1" dirty="0">
                <a:solidFill>
                  <a:schemeClr val="accent2"/>
                </a:solidFill>
                <a:latin typeface="+mn-lt"/>
                <a:cs typeface="Poppins" panose="00000500000000000000" pitchFamily="2" charset="0"/>
              </a:rPr>
              <a:t>NOT</a:t>
            </a:r>
            <a:r>
              <a:rPr lang="en-US" i="1" dirty="0">
                <a:solidFill>
                  <a:schemeClr val="accent2"/>
                </a:solidFill>
                <a:latin typeface="+mn-lt"/>
                <a:cs typeface="Poppins" panose="00000500000000000000" pitchFamily="2" charset="0"/>
              </a:rPr>
              <a:t> defined as the percentage of the population who has ever initiated </a:t>
            </a:r>
            <a:r>
              <a:rPr lang="en-US" i="1" dirty="0" err="1">
                <a:solidFill>
                  <a:schemeClr val="accent2"/>
                </a:solidFill>
                <a:latin typeface="+mn-lt"/>
                <a:cs typeface="Poppins" panose="00000500000000000000" pitchFamily="2" charset="0"/>
              </a:rPr>
              <a:t>PrEP</a:t>
            </a:r>
            <a:endParaRPr lang="en-US" i="1" dirty="0">
              <a:solidFill>
                <a:schemeClr val="accent2"/>
              </a:solidFill>
              <a:latin typeface="+mn-lt"/>
              <a:cs typeface="Poppins" panose="00000500000000000000" pitchFamily="2" charset="0"/>
            </a:endParaRP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Coverage with constraints </a:t>
            </a:r>
            <a:r>
              <a:rPr lang="en-US" sz="2200" dirty="0">
                <a:latin typeface="+mn-lt"/>
                <a:cs typeface="Poppins" panose="00000500000000000000" pitchFamily="2" charset="0"/>
              </a:rPr>
              <a:t>– constrain coverage-based targets by total cost and/or quantities of each product available</a:t>
            </a: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Manual </a:t>
            </a:r>
            <a:r>
              <a:rPr lang="en-US" sz="2200" dirty="0">
                <a:latin typeface="+mn-lt"/>
                <a:cs typeface="Poppins" panose="00000500000000000000" pitchFamily="2" charset="0"/>
              </a:rPr>
              <a:t>– enter the target number of initiations (including reinitiations) by method for each priority population</a:t>
            </a:r>
          </a:p>
          <a:p>
            <a:pPr>
              <a:spcAft>
                <a:spcPts val="1800"/>
              </a:spcAft>
            </a:pPr>
            <a:r>
              <a:rPr lang="en-US" sz="2600" dirty="0">
                <a:cs typeface="Poppins" panose="00000500000000000000" pitchFamily="2" charset="0"/>
              </a:rPr>
              <a:t>Users can specify estimated method mix when setting targets </a:t>
            </a:r>
          </a:p>
          <a:p>
            <a:pPr marL="0" indent="0">
              <a:spcAft>
                <a:spcPts val="1800"/>
              </a:spcAft>
              <a:buNone/>
            </a:pPr>
            <a:endParaRPr lang="en-US" sz="2600" dirty="0">
              <a:latin typeface="+mn-lt"/>
              <a:cs typeface="Poppins" panose="00000500000000000000" pitchFamily="2" charset="0"/>
            </a:endParaRPr>
          </a:p>
        </p:txBody>
      </p:sp>
      <p:sp>
        <p:nvSpPr>
          <p:cNvPr id="2" name="Title 1">
            <a:extLst>
              <a:ext uri="{FF2B5EF4-FFF2-40B4-BE49-F238E27FC236}">
                <a16:creationId xmlns:a16="http://schemas.microsoft.com/office/drawing/2014/main" id="{68D027FD-5440-D185-9849-BF91EFA4A78B}"/>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Target-setting options</a:t>
            </a:r>
          </a:p>
        </p:txBody>
      </p:sp>
      <p:sp>
        <p:nvSpPr>
          <p:cNvPr id="6" name="Rectangle 5">
            <a:extLst>
              <a:ext uri="{FF2B5EF4-FFF2-40B4-BE49-F238E27FC236}">
                <a16:creationId xmlns:a16="http://schemas.microsoft.com/office/drawing/2014/main" id="{176CF869-14AA-AC18-ACE3-622606E6ACE9}"/>
              </a:ext>
            </a:extLst>
          </p:cNvPr>
          <p:cNvSpPr/>
          <p:nvPr/>
        </p:nvSpPr>
        <p:spPr>
          <a:xfrm>
            <a:off x="1192877" y="2762899"/>
            <a:ext cx="9144000" cy="747131"/>
          </a:xfrm>
          <a:prstGeom prst="rect">
            <a:avLst/>
          </a:prstGeom>
          <a:noFill/>
          <a:ln w="63500">
            <a:solidFill>
              <a:srgbClr val="36888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8626032"/>
      </p:ext>
    </p:extLst>
  </p:cSld>
  <p:clrMapOvr>
    <a:masterClrMapping/>
  </p:clrMapOvr>
  <mc:AlternateContent xmlns:mc="http://schemas.openxmlformats.org/markup-compatibility/2006" xmlns:p14="http://schemas.microsoft.com/office/powerpoint/2010/main">
    <mc:Choice Requires="p14">
      <p:transition spd="slow" p14:dur="2000" advTm="81000"/>
    </mc:Choice>
    <mc:Fallback xmlns="">
      <p:transition spd="slow" advTm="81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EDB67A-0713-B8D9-8833-D7FA53EAD7BB}"/>
              </a:ext>
            </a:extLst>
          </p:cNvPr>
          <p:cNvSpPr>
            <a:spLocks noGrp="1"/>
          </p:cNvSpPr>
          <p:nvPr>
            <p:ph idx="1"/>
          </p:nvPr>
        </p:nvSpPr>
        <p:spPr/>
        <p:txBody>
          <a:bodyPr/>
          <a:lstStyle/>
          <a:p>
            <a:r>
              <a:rPr lang="en-GB" sz="2200" dirty="0"/>
              <a:t>For each method, tool details the total PrEP_NEW, </a:t>
            </a:r>
            <a:r>
              <a:rPr lang="en-GB" sz="2200" dirty="0" err="1"/>
              <a:t>PrEP_CT</a:t>
            </a:r>
            <a:r>
              <a:rPr lang="en-GB" sz="2200" dirty="0"/>
              <a:t>, total PrEP recipients, and the number currently on PrEP in the final month of the target-setting period </a:t>
            </a:r>
          </a:p>
          <a:p>
            <a:endParaRPr lang="en-GB" sz="500" dirty="0"/>
          </a:p>
          <a:p>
            <a:r>
              <a:rPr lang="en-GB" sz="2200" dirty="0"/>
              <a:t>For each population and method, the tool outputs the total initiations, total reinitiations, total infections averted, cost per infection averted, actual coverage achieved, and the percent of potential users expected to initiate over the target-setting period</a:t>
            </a:r>
          </a:p>
          <a:p>
            <a:pPr marL="0" indent="0">
              <a:buNone/>
            </a:pPr>
            <a:endParaRPr lang="en-GB" sz="500" dirty="0"/>
          </a:p>
          <a:p>
            <a:r>
              <a:rPr lang="en-GB" sz="2200" dirty="0"/>
              <a:t>Optional feature to disaggregate targets to subnational areas</a:t>
            </a:r>
          </a:p>
          <a:p>
            <a:pPr marL="0" indent="0">
              <a:buNone/>
            </a:pPr>
            <a:endParaRPr lang="en-GB" sz="500" dirty="0"/>
          </a:p>
          <a:p>
            <a:r>
              <a:rPr lang="en-GB" sz="2200" dirty="0"/>
              <a:t>Commodities forecasting shows monthly estimates of expected visits, amount of PrEP product needed, and monthly commodity costs</a:t>
            </a:r>
          </a:p>
          <a:p>
            <a:endParaRPr lang="en-GB" sz="2200" dirty="0"/>
          </a:p>
        </p:txBody>
      </p:sp>
      <p:sp>
        <p:nvSpPr>
          <p:cNvPr id="3" name="Title 2">
            <a:extLst>
              <a:ext uri="{FF2B5EF4-FFF2-40B4-BE49-F238E27FC236}">
                <a16:creationId xmlns:a16="http://schemas.microsoft.com/office/drawing/2014/main" id="{C4865253-2757-5CF4-1D87-79961347A2CD}"/>
              </a:ext>
            </a:extLst>
          </p:cNvPr>
          <p:cNvSpPr>
            <a:spLocks noGrp="1"/>
          </p:cNvSpPr>
          <p:nvPr>
            <p:ph type="title"/>
          </p:nvPr>
        </p:nvSpPr>
        <p:spPr/>
        <p:txBody>
          <a:bodyPr/>
          <a:lstStyle/>
          <a:p>
            <a:r>
              <a:rPr lang="en-US" dirty="0"/>
              <a:t>Tool outputs</a:t>
            </a:r>
            <a:endParaRPr lang="en-GB" dirty="0"/>
          </a:p>
        </p:txBody>
      </p:sp>
    </p:spTree>
    <p:extLst>
      <p:ext uri="{BB962C8B-B14F-4D97-AF65-F5344CB8AC3E}">
        <p14:creationId xmlns:p14="http://schemas.microsoft.com/office/powerpoint/2010/main" val="344959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598642-2234-E291-9A26-09521CA5445C}"/>
              </a:ext>
            </a:extLst>
          </p:cNvPr>
          <p:cNvSpPr>
            <a:spLocks noGrp="1"/>
          </p:cNvSpPr>
          <p:nvPr>
            <p:ph type="title"/>
          </p:nvPr>
        </p:nvSpPr>
        <p:spPr/>
        <p:txBody>
          <a:bodyPr/>
          <a:lstStyle/>
          <a:p>
            <a:r>
              <a:rPr lang="en-US" dirty="0"/>
              <a:t>Coming in 2026: PrEP-it SHIPP</a:t>
            </a:r>
          </a:p>
        </p:txBody>
      </p:sp>
      <p:sp>
        <p:nvSpPr>
          <p:cNvPr id="5" name="Content Placeholder 4">
            <a:extLst>
              <a:ext uri="{FF2B5EF4-FFF2-40B4-BE49-F238E27FC236}">
                <a16:creationId xmlns:a16="http://schemas.microsoft.com/office/drawing/2014/main" id="{7E4D5990-4753-227C-B972-FA284AAAAC54}"/>
              </a:ext>
            </a:extLst>
          </p:cNvPr>
          <p:cNvSpPr>
            <a:spLocks noGrp="1"/>
          </p:cNvSpPr>
          <p:nvPr>
            <p:ph idx="1"/>
          </p:nvPr>
        </p:nvSpPr>
        <p:spPr>
          <a:xfrm>
            <a:off x="838200" y="1350336"/>
            <a:ext cx="9677400" cy="3925049"/>
          </a:xfrm>
        </p:spPr>
        <p:txBody>
          <a:bodyPr/>
          <a:lstStyle/>
          <a:p>
            <a:r>
              <a:rPr lang="en-US" sz="2400" dirty="0"/>
              <a:t>Optional mode with the primary objective is to incorporate the SHIPP tool population size and HIV incidence estimates into PrEP-it for target-setting</a:t>
            </a:r>
          </a:p>
          <a:p>
            <a:pPr marL="0" indent="0">
              <a:buNone/>
            </a:pPr>
            <a:endParaRPr lang="en-US" sz="500" dirty="0"/>
          </a:p>
          <a:p>
            <a:r>
              <a:rPr lang="en-US" sz="2400" dirty="0">
                <a:sym typeface="Wingdings" panose="05000000000000000000" pitchFamily="2" charset="2"/>
              </a:rPr>
              <a:t>This will assist users to:</a:t>
            </a:r>
          </a:p>
          <a:p>
            <a:pPr lvl="1"/>
            <a:r>
              <a:rPr lang="en-US" sz="2000" dirty="0">
                <a:sym typeface="Wingdings" panose="05000000000000000000" pitchFamily="2" charset="2"/>
              </a:rPr>
              <a:t>Define priority populations and districts based on HIV incidence in population-district combinations</a:t>
            </a:r>
          </a:p>
          <a:p>
            <a:pPr lvl="1"/>
            <a:r>
              <a:rPr lang="en-US" sz="2000" dirty="0">
                <a:sym typeface="Wingdings" panose="05000000000000000000" pitchFamily="2" charset="2"/>
              </a:rPr>
              <a:t>Automatically select population-district combinations that meet pre-defined HIV incidence thresholds based on UNAIDS Global AIDS Targets</a:t>
            </a:r>
          </a:p>
          <a:p>
            <a:pPr lvl="1"/>
            <a:r>
              <a:rPr lang="en-US" sz="2000" dirty="0">
                <a:sym typeface="Wingdings" panose="05000000000000000000" pitchFamily="2" charset="2"/>
              </a:rPr>
              <a:t>Automatically generate the size of the population indicated for PrEP for different HIV incidence thresholds</a:t>
            </a:r>
          </a:p>
        </p:txBody>
      </p:sp>
      <p:pic>
        <p:nvPicPr>
          <p:cNvPr id="3" name="Picture 2" descr="A screenshot of a computer">
            <a:extLst>
              <a:ext uri="{FF2B5EF4-FFF2-40B4-BE49-F238E27FC236}">
                <a16:creationId xmlns:a16="http://schemas.microsoft.com/office/drawing/2014/main" id="{7577C41A-9A2F-FF76-882C-4DF6DCCD0137}"/>
              </a:ext>
            </a:extLst>
          </p:cNvPr>
          <p:cNvPicPr>
            <a:picLocks noChangeAspect="1"/>
          </p:cNvPicPr>
          <p:nvPr/>
        </p:nvPicPr>
        <p:blipFill rotWithShape="1">
          <a:blip r:embed="rId3">
            <a:extLst>
              <a:ext uri="{28A0092B-C50C-407E-A947-70E740481C1C}">
                <a14:useLocalDpi xmlns:a14="http://schemas.microsoft.com/office/drawing/2010/main" val="0"/>
              </a:ext>
            </a:extLst>
          </a:blip>
          <a:srcRect t="20227" b="52352"/>
          <a:stretch/>
        </p:blipFill>
        <p:spPr>
          <a:xfrm>
            <a:off x="0" y="5061098"/>
            <a:ext cx="12192000" cy="1796902"/>
          </a:xfrm>
          <a:prstGeom prst="rect">
            <a:avLst/>
          </a:prstGeom>
        </p:spPr>
      </p:pic>
    </p:spTree>
    <p:extLst>
      <p:ext uri="{BB962C8B-B14F-4D97-AF65-F5344CB8AC3E}">
        <p14:creationId xmlns:p14="http://schemas.microsoft.com/office/powerpoint/2010/main" val="2037328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DBDE0-6FD3-8878-CE98-D3170B90AD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BC5FF3-56CC-3881-B148-ECA8814E3BBA}"/>
              </a:ext>
            </a:extLst>
          </p:cNvPr>
          <p:cNvSpPr>
            <a:spLocks noGrp="1"/>
          </p:cNvSpPr>
          <p:nvPr>
            <p:ph type="title"/>
          </p:nvPr>
        </p:nvSpPr>
        <p:spPr/>
        <p:txBody>
          <a:bodyPr/>
          <a:lstStyle/>
          <a:p>
            <a:r>
              <a:rPr lang="en-US" dirty="0"/>
              <a:t>Further information and acknowledgements</a:t>
            </a:r>
          </a:p>
        </p:txBody>
      </p:sp>
      <p:sp>
        <p:nvSpPr>
          <p:cNvPr id="3" name="Content Placeholder 2">
            <a:extLst>
              <a:ext uri="{FF2B5EF4-FFF2-40B4-BE49-F238E27FC236}">
                <a16:creationId xmlns:a16="http://schemas.microsoft.com/office/drawing/2014/main" id="{9A60F778-603F-36D4-31A3-9855CD01FE2D}"/>
              </a:ext>
            </a:extLst>
          </p:cNvPr>
          <p:cNvSpPr>
            <a:spLocks noGrp="1"/>
          </p:cNvSpPr>
          <p:nvPr>
            <p:ph idx="1"/>
          </p:nvPr>
        </p:nvSpPr>
        <p:spPr/>
        <p:txBody>
          <a:bodyPr/>
          <a:lstStyle/>
          <a:p>
            <a:r>
              <a:rPr lang="en-US" dirty="0">
                <a:solidFill>
                  <a:schemeClr val="tx1"/>
                </a:solidFill>
              </a:rPr>
              <a:t>A series of instructional presentations for each module can be found at </a:t>
            </a:r>
            <a:r>
              <a:rPr lang="en-GB" dirty="0">
                <a:solidFill>
                  <a:srgbClr val="0070C0"/>
                </a:solidFill>
                <a:hlinkClick r:id="rId3">
                  <a:extLst>
                    <a:ext uri="{A12FA001-AC4F-418D-AE19-62706E023703}">
                      <ahyp:hlinkClr xmlns:ahyp="http://schemas.microsoft.com/office/drawing/2018/hyperlinkcolor" val="tx"/>
                    </a:ext>
                  </a:extLst>
                </a:hlinkClick>
              </a:rPr>
              <a:t>https://www.prepwatch.org/resources/prep-it/</a:t>
            </a:r>
            <a:endParaRPr lang="en-GB" dirty="0">
              <a:solidFill>
                <a:srgbClr val="0070C0"/>
              </a:solidFill>
            </a:endParaRPr>
          </a:p>
          <a:p>
            <a:endParaRPr lang="en-GB" dirty="0">
              <a:solidFill>
                <a:schemeClr val="tx1"/>
              </a:solidFill>
            </a:endParaRPr>
          </a:p>
          <a:p>
            <a:r>
              <a:rPr lang="en-US" dirty="0">
                <a:solidFill>
                  <a:schemeClr val="tx1"/>
                </a:solidFill>
              </a:rPr>
              <a:t>Questions can be directed to PrEP-it Help at </a:t>
            </a:r>
            <a:r>
              <a:rPr lang="en-US" dirty="0">
                <a:solidFill>
                  <a:srgbClr val="0070C0"/>
                </a:solidFill>
                <a:hlinkClick r:id="rId4">
                  <a:extLst>
                    <a:ext uri="{A12FA001-AC4F-418D-AE19-62706E023703}">
                      <ahyp:hlinkClr xmlns:ahyp="http://schemas.microsoft.com/office/drawing/2018/hyperlinkcolor" val="tx"/>
                    </a:ext>
                  </a:extLst>
                </a:hlinkClick>
              </a:rPr>
              <a:t>prepithelp@avenirhealth.org</a:t>
            </a:r>
            <a:r>
              <a:rPr lang="en-US" dirty="0">
                <a:solidFill>
                  <a:srgbClr val="0070C0"/>
                </a:solidFill>
              </a:rPr>
              <a:t> </a:t>
            </a:r>
            <a:r>
              <a:rPr lang="en-US" dirty="0">
                <a:solidFill>
                  <a:schemeClr val="tx1"/>
                </a:solidFill>
              </a:rPr>
              <a:t>and at </a:t>
            </a:r>
            <a:r>
              <a:rPr lang="en-US" dirty="0">
                <a:solidFill>
                  <a:srgbClr val="0070C0"/>
                </a:solidFill>
              </a:rPr>
              <a:t>https://prep-it-community-of-practice.mn.co/</a:t>
            </a:r>
          </a:p>
          <a:p>
            <a:endParaRPr lang="en-US" dirty="0">
              <a:solidFill>
                <a:srgbClr val="0070C0"/>
              </a:solidFill>
            </a:endParaRPr>
          </a:p>
          <a:p>
            <a:r>
              <a:rPr lang="en-US" dirty="0">
                <a:solidFill>
                  <a:srgbClr val="646464"/>
                </a:solidFill>
                <a:latin typeface="Calibri "/>
                <a:cs typeface="Poppins" panose="00000500000000000000" pitchFamily="2" charset="0"/>
              </a:rPr>
              <a:t>Acknowledgements: PrEP-it was developed in 2019 and funded by PEPFAR/USAID through the HP+, OPTIONS, and EATAP-II projects. 2021 – 2024 it was further developed and supported under the MOSAIC Consortium.</a:t>
            </a:r>
          </a:p>
          <a:p>
            <a:endParaRPr lang="en-US" dirty="0">
              <a:solidFill>
                <a:srgbClr val="0070C0"/>
              </a:solidFill>
            </a:endParaRPr>
          </a:p>
          <a:p>
            <a:pPr marL="0" indent="0">
              <a:buNone/>
            </a:pPr>
            <a:endParaRPr lang="en-US" dirty="0">
              <a:solidFill>
                <a:schemeClr val="tx1"/>
              </a:solidFill>
            </a:endParaRPr>
          </a:p>
          <a:p>
            <a:pPr marL="0" indent="0">
              <a:buNone/>
            </a:pPr>
            <a:endParaRPr lang="en-US" dirty="0">
              <a:solidFill>
                <a:schemeClr val="tx1"/>
              </a:solidFill>
            </a:endParaRPr>
          </a:p>
          <a:p>
            <a:pPr marL="0" indent="0">
              <a:buNone/>
            </a:pPr>
            <a:endParaRPr kumimoji="0" lang="en-US" sz="28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p:txBody>
      </p:sp>
    </p:spTree>
    <p:extLst>
      <p:ext uri="{BB962C8B-B14F-4D97-AF65-F5344CB8AC3E}">
        <p14:creationId xmlns:p14="http://schemas.microsoft.com/office/powerpoint/2010/main" val="558432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What is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284456" y="1348354"/>
            <a:ext cx="11017117"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646464"/>
                </a:solidFill>
                <a:effectLst/>
                <a:uLnTx/>
                <a:uFillTx/>
                <a:latin typeface="Calibri "/>
                <a:cs typeface="Poppins" panose="00000500000000000000" pitchFamily="2" charset="0"/>
              </a:rPr>
              <a:t>PrEP-it (PrEP Implementation planning, monitoring, and evaluation Tool) – was developed in 2019 and funded by PEPFAR/USAID through the HP+, OPTIONS, and EATAP-II projects. 2021 – 2024 it was further developed and supported under the MOSAIC Consortium.</a:t>
            </a:r>
          </a:p>
          <a:p>
            <a:pPr marL="0" marR="0" lvl="0" indent="0" algn="ctr" defTabSz="457200" rtl="0" eaLnBrk="1" fontAlgn="auto" latinLnBrk="0" hangingPunct="1">
              <a:lnSpc>
                <a:spcPct val="100000"/>
              </a:lnSpc>
              <a:spcBef>
                <a:spcPct val="20000"/>
              </a:spcBef>
              <a:spcAft>
                <a:spcPts val="600"/>
              </a:spcAft>
              <a:buClr>
                <a:srgbClr val="ED9D11"/>
              </a:buClr>
              <a:buSzTx/>
              <a:buNone/>
              <a:tabLst/>
              <a:defRPr/>
            </a:pPr>
            <a:r>
              <a:rPr kumimoji="0" lang="en-US" sz="2800" b="0" i="0" u="none" strike="noStrike" kern="1200" cap="none" spc="0" normalizeH="0" baseline="0" noProof="0" dirty="0">
                <a:ln>
                  <a:noFill/>
                </a:ln>
                <a:solidFill>
                  <a:srgbClr val="00666B"/>
                </a:solidFill>
                <a:effectLst/>
                <a:uLnTx/>
                <a:uFillTx/>
                <a:latin typeface="Calibri "/>
                <a:cs typeface="Poppins" panose="00000500000000000000" pitchFamily="2" charset="0"/>
                <a:hlinkClick r:id="rId3">
                  <a:extLst>
                    <a:ext uri="{A12FA001-AC4F-418D-AE19-62706E023703}">
                      <ahyp:hlinkClr xmlns:ahyp="http://schemas.microsoft.com/office/drawing/2018/hyperlinkcolor" val="tx"/>
                    </a:ext>
                  </a:extLst>
                </a:hlinkClick>
              </a:rPr>
              <a:t>www.prepitweb.org</a:t>
            </a:r>
            <a:r>
              <a:rPr kumimoji="0" lang="en-US" sz="2800" b="0" i="0" u="none" strike="noStrike" kern="1200" cap="none" spc="0" normalizeH="0" baseline="0" noProof="0" dirty="0">
                <a:ln>
                  <a:noFill/>
                </a:ln>
                <a:solidFill>
                  <a:srgbClr val="00666B"/>
                </a:solidFill>
                <a:effectLst/>
                <a:uLnTx/>
                <a:uFillTx/>
                <a:latin typeface="Calibri "/>
                <a:cs typeface="Poppins" panose="00000500000000000000" pitchFamily="2" charset="0"/>
              </a:rPr>
              <a:t> </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646464"/>
                </a:solidFill>
                <a:effectLst/>
                <a:uLnTx/>
                <a:uFillTx/>
                <a:latin typeface="Calibri "/>
                <a:cs typeface="Poppins" panose="00000500000000000000" pitchFamily="2" charset="0"/>
              </a:rPr>
              <a:t>PrEP-it is a decision-making and analysis tool with interrelated modules: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1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grpSp>
        <p:nvGrpSpPr>
          <p:cNvPr id="10" name="Group 9">
            <a:extLst>
              <a:ext uri="{FF2B5EF4-FFF2-40B4-BE49-F238E27FC236}">
                <a16:creationId xmlns:a16="http://schemas.microsoft.com/office/drawing/2014/main" id="{C9ECDF05-CE53-12D9-9B8A-C89727B143B4}"/>
              </a:ext>
            </a:extLst>
          </p:cNvPr>
          <p:cNvGrpSpPr/>
          <p:nvPr/>
        </p:nvGrpSpPr>
        <p:grpSpPr>
          <a:xfrm>
            <a:off x="3178048" y="4475255"/>
            <a:ext cx="4409314" cy="2068781"/>
            <a:chOff x="3286437" y="3980134"/>
            <a:chExt cx="5036008" cy="2767726"/>
          </a:xfrm>
        </p:grpSpPr>
        <p:sp>
          <p:nvSpPr>
            <p:cNvPr id="4" name="Freeform: Shape 3">
              <a:extLst>
                <a:ext uri="{FF2B5EF4-FFF2-40B4-BE49-F238E27FC236}">
                  <a16:creationId xmlns:a16="http://schemas.microsoft.com/office/drawing/2014/main" id="{3882D6E9-668A-DE9E-E069-063B272253F0}"/>
                </a:ext>
              </a:extLst>
            </p:cNvPr>
            <p:cNvSpPr/>
            <p:nvPr/>
          </p:nvSpPr>
          <p:spPr>
            <a:xfrm>
              <a:off x="3286437" y="3980134"/>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05676D"/>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Target setting</a:t>
              </a:r>
            </a:p>
          </p:txBody>
        </p:sp>
        <p:sp>
          <p:nvSpPr>
            <p:cNvPr id="6" name="Freeform: Shape 5">
              <a:extLst>
                <a:ext uri="{FF2B5EF4-FFF2-40B4-BE49-F238E27FC236}">
                  <a16:creationId xmlns:a16="http://schemas.microsoft.com/office/drawing/2014/main" id="{88528B78-4FA6-7C7F-E854-59C3D5805A87}"/>
                </a:ext>
              </a:extLst>
            </p:cNvPr>
            <p:cNvSpPr/>
            <p:nvPr/>
          </p:nvSpPr>
          <p:spPr>
            <a:xfrm>
              <a:off x="6176898" y="3980134"/>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AF3158"/>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a:ln>
                    <a:noFill/>
                  </a:ln>
                  <a:solidFill>
                    <a:srgbClr val="FFFFFF"/>
                  </a:solidFill>
                  <a:effectLst/>
                  <a:uLnTx/>
                  <a:uFillTx/>
                  <a:latin typeface="Calibri "/>
                  <a:cs typeface="Poppins" panose="00000500000000000000" pitchFamily="2" charset="0"/>
                </a:rPr>
                <a:t>Cost forecasting</a:t>
              </a:r>
            </a:p>
          </p:txBody>
        </p:sp>
        <p:sp>
          <p:nvSpPr>
            <p:cNvPr id="8" name="Freeform: Shape 7">
              <a:extLst>
                <a:ext uri="{FF2B5EF4-FFF2-40B4-BE49-F238E27FC236}">
                  <a16:creationId xmlns:a16="http://schemas.microsoft.com/office/drawing/2014/main" id="{D8C8E95A-477B-0722-966C-9E2462F9611D}"/>
                </a:ext>
              </a:extLst>
            </p:cNvPr>
            <p:cNvSpPr/>
            <p:nvPr/>
          </p:nvSpPr>
          <p:spPr>
            <a:xfrm>
              <a:off x="3286437" y="5460532"/>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DE9F3B"/>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Estimating impact</a:t>
              </a:r>
            </a:p>
          </p:txBody>
        </p:sp>
        <p:sp>
          <p:nvSpPr>
            <p:cNvPr id="9" name="Freeform: Shape 8">
              <a:extLst>
                <a:ext uri="{FF2B5EF4-FFF2-40B4-BE49-F238E27FC236}">
                  <a16:creationId xmlns:a16="http://schemas.microsoft.com/office/drawing/2014/main" id="{FDC69E6E-1D13-2DA4-4C38-D00A3941F6FA}"/>
                </a:ext>
              </a:extLst>
            </p:cNvPr>
            <p:cNvSpPr/>
            <p:nvPr/>
          </p:nvSpPr>
          <p:spPr>
            <a:xfrm>
              <a:off x="6176897" y="5460532"/>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50A849">
                <a:lumMod val="60000"/>
                <a:lumOff val="4000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lang="en-US" sz="2600" dirty="0">
                  <a:solidFill>
                    <a:srgbClr val="FFFFFF"/>
                  </a:solidFill>
                  <a:latin typeface="Calibri "/>
                  <a:cs typeface="Poppins" panose="00000500000000000000" pitchFamily="2" charset="0"/>
                </a:rPr>
                <a:t>Commodity</a:t>
              </a: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 forecasting</a:t>
              </a:r>
            </a:p>
          </p:txBody>
        </p:sp>
      </p:grpSp>
    </p:spTree>
    <p:extLst>
      <p:ext uri="{BB962C8B-B14F-4D97-AF65-F5344CB8AC3E}">
        <p14:creationId xmlns:p14="http://schemas.microsoft.com/office/powerpoint/2010/main" val="981454873"/>
      </p:ext>
    </p:extLst>
  </p:cSld>
  <p:clrMapOvr>
    <a:masterClrMapping/>
  </p:clrMapOvr>
  <mc:AlternateContent xmlns:mc="http://schemas.openxmlformats.org/markup-compatibility/2006" xmlns:p14="http://schemas.microsoft.com/office/powerpoint/2010/main">
    <mc:Choice Requires="p14">
      <p:transition spd="slow" p14:dur="2000" advTm="52430"/>
    </mc:Choice>
    <mc:Fallback xmlns="">
      <p:transition spd="slow" advTm="5243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46656B-05BF-585F-6C75-E6087EF37F70}"/>
              </a:ext>
            </a:extLst>
          </p:cNvPr>
          <p:cNvSpPr>
            <a:spLocks noGrp="1"/>
          </p:cNvSpPr>
          <p:nvPr>
            <p:ph type="sldNum" sz="quarter" idx="12"/>
          </p:nvPr>
        </p:nvSpPr>
        <p:spPr/>
        <p:txBody>
          <a:bodyPr/>
          <a:lstStyle/>
          <a:p>
            <a:fld id="{CF13D369-8700-4468-8CC4-EE7C53720160}" type="slidenum">
              <a:rPr lang="en-US" smtClean="0"/>
              <a:t>3</a:t>
            </a:fld>
            <a:endParaRPr lang="en-US"/>
          </a:p>
        </p:txBody>
      </p:sp>
      <p:pic>
        <p:nvPicPr>
          <p:cNvPr id="4" name="Picture 3">
            <a:extLst>
              <a:ext uri="{FF2B5EF4-FFF2-40B4-BE49-F238E27FC236}">
                <a16:creationId xmlns:a16="http://schemas.microsoft.com/office/drawing/2014/main" id="{7E0AE469-5001-85CD-09AE-1A70A03AB0F2}"/>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1357222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Core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 features</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567617" y="1311385"/>
            <a:ext cx="10339688" cy="5509646"/>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Tool can be applied at the national, sub-national, donor, implementer or site level</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Tool can be applied to multiple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methods simultaneously</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Users can set targets based on the desired coverage for different populations or they can manually enter existing targets to explore related costs and impact</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10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Cost estimates </a:t>
            </a:r>
            <a:r>
              <a:rPr lang="en-US" sz="2400" dirty="0">
                <a:solidFill>
                  <a:srgbClr val="646464"/>
                </a:solidFill>
                <a:latin typeface="Calibri "/>
                <a:cs typeface="Poppins" panose="00000500000000000000" pitchFamily="2" charset="0"/>
              </a:rPr>
              <a:t>examine costs by visit and account for the average length of time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clients stay on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and return visit schedules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10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Monthly forecasts of commodity needs and costs are useful for program planning and supply chain management</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5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1585435975"/>
      </p:ext>
    </p:extLst>
  </p:cSld>
  <p:clrMapOvr>
    <a:masterClrMapping/>
  </p:clrMapOvr>
  <mc:AlternateContent xmlns:mc="http://schemas.openxmlformats.org/markup-compatibility/2006" xmlns:p14="http://schemas.microsoft.com/office/powerpoint/2010/main">
    <mc:Choice Requires="p14">
      <p:transition spd="slow" p14:dur="2000" advTm="82107"/>
    </mc:Choice>
    <mc:Fallback xmlns="">
      <p:transition spd="slow" advTm="8210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7024A2-6BC8-FF9A-B28C-40E2069666C9}"/>
              </a:ext>
            </a:extLst>
          </p:cNvPr>
          <p:cNvPicPr>
            <a:picLocks noChangeAspect="1"/>
          </p:cNvPicPr>
          <p:nvPr/>
        </p:nvPicPr>
        <p:blipFill>
          <a:blip r:embed="rId3"/>
          <a:stretch>
            <a:fillRect/>
          </a:stretch>
        </p:blipFill>
        <p:spPr>
          <a:xfrm>
            <a:off x="4835829" y="1709049"/>
            <a:ext cx="3789444" cy="3998421"/>
          </a:xfrm>
          <a:prstGeom prst="rect">
            <a:avLst/>
          </a:prstGeom>
        </p:spPr>
      </p:pic>
      <p:sp>
        <p:nvSpPr>
          <p:cNvPr id="5" name="Isosceles Triangle 4">
            <a:extLst>
              <a:ext uri="{FF2B5EF4-FFF2-40B4-BE49-F238E27FC236}">
                <a16:creationId xmlns:a16="http://schemas.microsoft.com/office/drawing/2014/main" id="{49CD6114-48AD-8C9F-9957-E1296F05CC2D}"/>
              </a:ext>
            </a:extLst>
          </p:cNvPr>
          <p:cNvSpPr/>
          <p:nvPr/>
        </p:nvSpPr>
        <p:spPr>
          <a:xfrm rot="10800000">
            <a:off x="688352" y="3278972"/>
            <a:ext cx="1131454" cy="1131454"/>
          </a:xfrm>
          <a:prstGeom prst="triangle">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139D50E-C8DE-D492-2B52-7C7C6EE94FBB}"/>
              </a:ext>
            </a:extLst>
          </p:cNvPr>
          <p:cNvSpPr>
            <a:spLocks noGrp="1"/>
          </p:cNvSpPr>
          <p:nvPr>
            <p:ph type="title"/>
          </p:nvPr>
        </p:nvSpPr>
        <p:spPr>
          <a:xfrm>
            <a:off x="-145912" y="68654"/>
            <a:ext cx="5314633" cy="1143000"/>
          </a:xfrm>
        </p:spPr>
        <p:txBody>
          <a:bodyPr/>
          <a:lstStyle/>
          <a:p>
            <a:r>
              <a:rPr lang="en-US" dirty="0">
                <a:latin typeface="Poppins SemiBold"/>
                <a:ea typeface="Roboto"/>
                <a:cs typeface="Poppins SemiBold"/>
              </a:rPr>
              <a:t>Some ways countries have used PrEP-it</a:t>
            </a:r>
            <a:endParaRPr lang="en-US" dirty="0"/>
          </a:p>
        </p:txBody>
      </p:sp>
      <p:sp>
        <p:nvSpPr>
          <p:cNvPr id="15" name="Rectangle 14">
            <a:extLst>
              <a:ext uri="{FF2B5EF4-FFF2-40B4-BE49-F238E27FC236}">
                <a16:creationId xmlns:a16="http://schemas.microsoft.com/office/drawing/2014/main" id="{1AE94DC1-6177-8645-4552-4DF3357E059F}"/>
              </a:ext>
            </a:extLst>
          </p:cNvPr>
          <p:cNvSpPr/>
          <p:nvPr/>
        </p:nvSpPr>
        <p:spPr>
          <a:xfrm>
            <a:off x="8857563" y="6092331"/>
            <a:ext cx="2357610" cy="6180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7E24F76F-15BE-47E8-262F-3086788805CF}"/>
              </a:ext>
            </a:extLst>
          </p:cNvPr>
          <p:cNvSpPr/>
          <p:nvPr/>
        </p:nvSpPr>
        <p:spPr>
          <a:xfrm>
            <a:off x="3331597" y="1125385"/>
            <a:ext cx="1983036"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Mali team used PrEP-it for setting targets for their Global Fund funding request.</a:t>
            </a: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18" name="Rectangle: Rounded Corners 17">
            <a:extLst>
              <a:ext uri="{FF2B5EF4-FFF2-40B4-BE49-F238E27FC236}">
                <a16:creationId xmlns:a16="http://schemas.microsoft.com/office/drawing/2014/main" id="{448005D9-0A75-B07B-6189-743F23A56C5C}"/>
              </a:ext>
            </a:extLst>
          </p:cNvPr>
          <p:cNvSpPr/>
          <p:nvPr/>
        </p:nvSpPr>
        <p:spPr>
          <a:xfrm>
            <a:off x="8906299" y="2305520"/>
            <a:ext cx="2734997" cy="77753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mn-ea"/>
                <a:cs typeface="Poppins" panose="00000500000000000000" pitchFamily="2" charset="0"/>
              </a:rPr>
              <a:t>The Malawi Ministry of Health used PrEP-it to supplement national PEPFAR and Global Fund PrEP target-setting, planning, and quantification.</a:t>
            </a:r>
          </a:p>
        </p:txBody>
      </p:sp>
      <p:sp>
        <p:nvSpPr>
          <p:cNvPr id="19" name="Rectangle: Rounded Corners 18">
            <a:extLst>
              <a:ext uri="{FF2B5EF4-FFF2-40B4-BE49-F238E27FC236}">
                <a16:creationId xmlns:a16="http://schemas.microsoft.com/office/drawing/2014/main" id="{76B54151-6C33-5A2A-20C0-2BE7461E6DBD}"/>
              </a:ext>
            </a:extLst>
          </p:cNvPr>
          <p:cNvSpPr/>
          <p:nvPr/>
        </p:nvSpPr>
        <p:spPr>
          <a:xfrm>
            <a:off x="3587691" y="5892414"/>
            <a:ext cx="2805050"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MOSAIC team supported Zambia to set its first national PrEP targets using PrEP-it. Zambia also used PrEP-it for planning their Lenacapavir rollout</a:t>
            </a:r>
          </a:p>
        </p:txBody>
      </p:sp>
      <p:sp>
        <p:nvSpPr>
          <p:cNvPr id="20" name="Rectangle: Rounded Corners 19">
            <a:extLst>
              <a:ext uri="{FF2B5EF4-FFF2-40B4-BE49-F238E27FC236}">
                <a16:creationId xmlns:a16="http://schemas.microsoft.com/office/drawing/2014/main" id="{A718999B-F90C-F043-4F6F-C0A7E3CBA1E7}"/>
              </a:ext>
            </a:extLst>
          </p:cNvPr>
          <p:cNvSpPr/>
          <p:nvPr/>
        </p:nvSpPr>
        <p:spPr>
          <a:xfrm>
            <a:off x="8683776" y="4969340"/>
            <a:ext cx="2766543"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a:ea typeface="Calibri"/>
                <a:cs typeface="Poppins"/>
              </a:rPr>
              <a:t>PEPFAR Eswatini used PrEP-It to set  targets for COP 23 and their Global Fund application. </a:t>
            </a:r>
          </a:p>
        </p:txBody>
      </p:sp>
      <p:sp>
        <p:nvSpPr>
          <p:cNvPr id="21" name="Rectangle: Rounded Corners 20">
            <a:extLst>
              <a:ext uri="{FF2B5EF4-FFF2-40B4-BE49-F238E27FC236}">
                <a16:creationId xmlns:a16="http://schemas.microsoft.com/office/drawing/2014/main" id="{4EA3DDA2-AF27-7137-C016-26D914B90828}"/>
              </a:ext>
            </a:extLst>
          </p:cNvPr>
          <p:cNvSpPr/>
          <p:nvPr/>
        </p:nvSpPr>
        <p:spPr>
          <a:xfrm>
            <a:off x="8810048" y="1397266"/>
            <a:ext cx="2831248" cy="691253"/>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mn-ea"/>
                <a:cs typeface="Poppins" panose="00000500000000000000" pitchFamily="2" charset="0"/>
              </a:rPr>
              <a:t>USAID Mission staff in Tanzania used PrEP-it for COP (Country Operational Plan) planning.</a:t>
            </a:r>
          </a:p>
        </p:txBody>
      </p:sp>
      <p:sp>
        <p:nvSpPr>
          <p:cNvPr id="22" name="Rectangle: Rounded Corners 21">
            <a:extLst>
              <a:ext uri="{FF2B5EF4-FFF2-40B4-BE49-F238E27FC236}">
                <a16:creationId xmlns:a16="http://schemas.microsoft.com/office/drawing/2014/main" id="{AB28691D-BC28-B697-D9FD-2FCE37CC54E8}"/>
              </a:ext>
            </a:extLst>
          </p:cNvPr>
          <p:cNvSpPr/>
          <p:nvPr/>
        </p:nvSpPr>
        <p:spPr>
          <a:xfrm>
            <a:off x="7864541" y="400023"/>
            <a:ext cx="1983036"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Counties in Kenya used PrEP-it 2.0 to set their oral PrEP targets for specific years.</a:t>
            </a:r>
          </a:p>
        </p:txBody>
      </p:sp>
      <p:sp>
        <p:nvSpPr>
          <p:cNvPr id="24" name="Rectangle: Rounded Corners 23">
            <a:extLst>
              <a:ext uri="{FF2B5EF4-FFF2-40B4-BE49-F238E27FC236}">
                <a16:creationId xmlns:a16="http://schemas.microsoft.com/office/drawing/2014/main" id="{9F108B3D-935B-AE32-BA84-359952D4DA2E}"/>
              </a:ext>
            </a:extLst>
          </p:cNvPr>
          <p:cNvSpPr/>
          <p:nvPr/>
        </p:nvSpPr>
        <p:spPr>
          <a:xfrm>
            <a:off x="2511405" y="2088519"/>
            <a:ext cx="1983036"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Senegal team used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PrEP-it to set targets for their Global Fund funding request.</a:t>
            </a:r>
          </a:p>
        </p:txBody>
      </p:sp>
      <p:sp>
        <p:nvSpPr>
          <p:cNvPr id="25" name="Rectangle: Rounded Corners 24">
            <a:extLst>
              <a:ext uri="{FF2B5EF4-FFF2-40B4-BE49-F238E27FC236}">
                <a16:creationId xmlns:a16="http://schemas.microsoft.com/office/drawing/2014/main" id="{897EFAD4-D459-4088-4A92-C9C836B0CF2E}"/>
              </a:ext>
            </a:extLst>
          </p:cNvPr>
          <p:cNvSpPr/>
          <p:nvPr/>
        </p:nvSpPr>
        <p:spPr>
          <a:xfrm>
            <a:off x="3434147" y="4799105"/>
            <a:ext cx="2547587" cy="832674"/>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PrEP-it was used to support quantification of PrEP commodities for targets set by the DRC in their funding submission to the Global Fund.</a:t>
            </a: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26" name="Rectangle: Rounded Corners 25">
            <a:extLst>
              <a:ext uri="{FF2B5EF4-FFF2-40B4-BE49-F238E27FC236}">
                <a16:creationId xmlns:a16="http://schemas.microsoft.com/office/drawing/2014/main" id="{4504F7DD-3125-2C3B-C408-9E00FCC173D5}"/>
              </a:ext>
            </a:extLst>
          </p:cNvPr>
          <p:cNvSpPr/>
          <p:nvPr/>
        </p:nvSpPr>
        <p:spPr>
          <a:xfrm>
            <a:off x="2644469" y="3038724"/>
            <a:ext cx="1983036" cy="772297"/>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Ghana used PrEP-it for national PrEP target-setting following participation in a UNAIDS/MOSAIC workshop.</a:t>
            </a:r>
          </a:p>
        </p:txBody>
      </p:sp>
      <p:sp>
        <p:nvSpPr>
          <p:cNvPr id="27" name="Rectangle: Rounded Corners 26">
            <a:extLst>
              <a:ext uri="{FF2B5EF4-FFF2-40B4-BE49-F238E27FC236}">
                <a16:creationId xmlns:a16="http://schemas.microsoft.com/office/drawing/2014/main" id="{9C74DD6B-DEAE-E4ED-BDB5-BDAF2B0C6B4E}"/>
              </a:ext>
            </a:extLst>
          </p:cNvPr>
          <p:cNvSpPr/>
          <p:nvPr/>
        </p:nvSpPr>
        <p:spPr>
          <a:xfrm>
            <a:off x="9306091" y="4079679"/>
            <a:ext cx="2521473" cy="73813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Mozambique used PrEP-it for national PrEP target-setting and supporting future trainings.</a:t>
            </a:r>
          </a:p>
        </p:txBody>
      </p:sp>
      <p:sp>
        <p:nvSpPr>
          <p:cNvPr id="28" name="Rectangle: Rounded Corners 27">
            <a:extLst>
              <a:ext uri="{FF2B5EF4-FFF2-40B4-BE49-F238E27FC236}">
                <a16:creationId xmlns:a16="http://schemas.microsoft.com/office/drawing/2014/main" id="{8092CD9A-6DF0-EAB3-A4C4-D0F4FC883EDF}"/>
              </a:ext>
            </a:extLst>
          </p:cNvPr>
          <p:cNvSpPr/>
          <p:nvPr/>
        </p:nvSpPr>
        <p:spPr>
          <a:xfrm>
            <a:off x="7357809" y="5875330"/>
            <a:ext cx="2996499" cy="772297"/>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Jhpiego Lesotho used PrEP-it to set targets for their community-based PrEP delivery program (KHANYA) for specific fiscal years.</a:t>
            </a:r>
          </a:p>
        </p:txBody>
      </p:sp>
      <p:sp>
        <p:nvSpPr>
          <p:cNvPr id="29" name="Rectangle: Rounded Corners 28">
            <a:extLst>
              <a:ext uri="{FF2B5EF4-FFF2-40B4-BE49-F238E27FC236}">
                <a16:creationId xmlns:a16="http://schemas.microsoft.com/office/drawing/2014/main" id="{0034F406-3F91-2DAD-71E7-B9D209728798}"/>
              </a:ext>
            </a:extLst>
          </p:cNvPr>
          <p:cNvSpPr/>
          <p:nvPr/>
        </p:nvSpPr>
        <p:spPr>
          <a:xfrm>
            <a:off x="271424" y="2246786"/>
            <a:ext cx="1983036" cy="1194864"/>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Global Fund in the Philippines received support from the MOSAIC Avenir team on how to use PrEP-it to establish targets aligned with Global Fund indicators.</a:t>
            </a:r>
          </a:p>
        </p:txBody>
      </p:sp>
      <p:sp>
        <p:nvSpPr>
          <p:cNvPr id="30" name="Rectangle: Rounded Corners 29">
            <a:extLst>
              <a:ext uri="{FF2B5EF4-FFF2-40B4-BE49-F238E27FC236}">
                <a16:creationId xmlns:a16="http://schemas.microsoft.com/office/drawing/2014/main" id="{C8580500-6ADE-E6DE-56D8-34B23DCA4FEC}"/>
              </a:ext>
            </a:extLst>
          </p:cNvPr>
          <p:cNvSpPr/>
          <p:nvPr/>
        </p:nvSpPr>
        <p:spPr>
          <a:xfrm>
            <a:off x="5580154" y="304800"/>
            <a:ext cx="2096612" cy="860209"/>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Uganda's Ministry of Health used PrEP-it to set epidemiologically and cost-relevant PrEP targets for specific years.</a:t>
            </a:r>
          </a:p>
        </p:txBody>
      </p:sp>
      <p:pic>
        <p:nvPicPr>
          <p:cNvPr id="8" name="Picture 7">
            <a:extLst>
              <a:ext uri="{FF2B5EF4-FFF2-40B4-BE49-F238E27FC236}">
                <a16:creationId xmlns:a16="http://schemas.microsoft.com/office/drawing/2014/main" id="{319EB892-BC05-CA90-7741-09768B34664F}"/>
              </a:ext>
            </a:extLst>
          </p:cNvPr>
          <p:cNvPicPr>
            <a:picLocks noChangeAspect="1"/>
          </p:cNvPicPr>
          <p:nvPr/>
        </p:nvPicPr>
        <p:blipFill>
          <a:blip r:embed="rId4"/>
          <a:stretch>
            <a:fillRect/>
          </a:stretch>
        </p:blipFill>
        <p:spPr>
          <a:xfrm>
            <a:off x="630379" y="4509746"/>
            <a:ext cx="1524510" cy="1632546"/>
          </a:xfrm>
          <a:prstGeom prst="rect">
            <a:avLst/>
          </a:prstGeom>
        </p:spPr>
      </p:pic>
      <p:sp>
        <p:nvSpPr>
          <p:cNvPr id="9" name="Oval 8">
            <a:extLst>
              <a:ext uri="{FF2B5EF4-FFF2-40B4-BE49-F238E27FC236}">
                <a16:creationId xmlns:a16="http://schemas.microsoft.com/office/drawing/2014/main" id="{A2867470-24D2-E358-F0B1-50C7A81DAF24}"/>
              </a:ext>
            </a:extLst>
          </p:cNvPr>
          <p:cNvSpPr/>
          <p:nvPr/>
        </p:nvSpPr>
        <p:spPr>
          <a:xfrm>
            <a:off x="271424" y="4410426"/>
            <a:ext cx="2096613" cy="205133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DD4CE5B7-59F7-0893-392E-783655F0A146}"/>
              </a:ext>
            </a:extLst>
          </p:cNvPr>
          <p:cNvSpPr/>
          <p:nvPr/>
        </p:nvSpPr>
        <p:spPr>
          <a:xfrm>
            <a:off x="3998698" y="3953679"/>
            <a:ext cx="1983036" cy="64003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Nigeria used PrEP-it for planning their Lenacapavir rollout</a:t>
            </a:r>
          </a:p>
        </p:txBody>
      </p:sp>
      <p:sp>
        <p:nvSpPr>
          <p:cNvPr id="41" name="Rectangle: Rounded Corners 40">
            <a:extLst>
              <a:ext uri="{FF2B5EF4-FFF2-40B4-BE49-F238E27FC236}">
                <a16:creationId xmlns:a16="http://schemas.microsoft.com/office/drawing/2014/main" id="{14ABC4CA-BAA3-1E6B-8907-D68237AFF6F3}"/>
              </a:ext>
            </a:extLst>
          </p:cNvPr>
          <p:cNvSpPr/>
          <p:nvPr/>
        </p:nvSpPr>
        <p:spPr>
          <a:xfrm>
            <a:off x="8683777" y="3334107"/>
            <a:ext cx="3143787" cy="564844"/>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Uganda used PrEP-it to set their national PrEP targets</a:t>
            </a:r>
          </a:p>
        </p:txBody>
      </p:sp>
    </p:spTree>
    <p:extLst>
      <p:ext uri="{BB962C8B-B14F-4D97-AF65-F5344CB8AC3E}">
        <p14:creationId xmlns:p14="http://schemas.microsoft.com/office/powerpoint/2010/main" val="3421430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CF7F4-9EB4-FBEF-CD6B-71DC3063836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49C0D10-873C-5BB6-DEF0-889CE2C253BF}"/>
              </a:ext>
            </a:extLst>
          </p:cNvPr>
          <p:cNvSpPr>
            <a:spLocks noGrp="1"/>
          </p:cNvSpPr>
          <p:nvPr>
            <p:ph type="title"/>
          </p:nvPr>
        </p:nvSpPr>
        <p:spPr/>
        <p:txBody>
          <a:bodyPr/>
          <a:lstStyle/>
          <a:p>
            <a:r>
              <a:rPr lang="en-US" dirty="0"/>
              <a:t>Population estimates</a:t>
            </a:r>
          </a:p>
        </p:txBody>
      </p:sp>
      <p:sp>
        <p:nvSpPr>
          <p:cNvPr id="2" name="TextBox 1">
            <a:extLst>
              <a:ext uri="{FF2B5EF4-FFF2-40B4-BE49-F238E27FC236}">
                <a16:creationId xmlns:a16="http://schemas.microsoft.com/office/drawing/2014/main" id="{145EE318-3BD6-E491-E42C-BCA2D5EBD122}"/>
              </a:ext>
            </a:extLst>
          </p:cNvPr>
          <p:cNvSpPr txBox="1"/>
          <p:nvPr/>
        </p:nvSpPr>
        <p:spPr>
          <a:xfrm>
            <a:off x="392430" y="1494610"/>
            <a:ext cx="4343400" cy="5083443"/>
          </a:xfrm>
          <a:prstGeom prst="rect">
            <a:avLst/>
          </a:prstGeom>
          <a:noFill/>
        </p:spPr>
        <p:txBody>
          <a:bodyPr wrap="square" rtlCol="0">
            <a:spAutoFit/>
          </a:bodyPr>
          <a:lstStyle/>
          <a:p>
            <a:r>
              <a:rPr lang="en-US" sz="2400" dirty="0">
                <a:latin typeface="Calibri "/>
                <a:cs typeface="Poppins" panose="00000500000000000000" pitchFamily="2" charset="0"/>
              </a:rPr>
              <a:t>For each priority population, four inputs are needed to calculate the </a:t>
            </a:r>
            <a:r>
              <a:rPr lang="en-US" sz="2400" b="1" dirty="0">
                <a:latin typeface="Calibri "/>
                <a:cs typeface="Poppins" panose="00000500000000000000" pitchFamily="2" charset="0"/>
              </a:rPr>
              <a:t>number of potential users of </a:t>
            </a:r>
            <a:r>
              <a:rPr lang="en-US" sz="2400" b="1" dirty="0" err="1">
                <a:latin typeface="Calibri "/>
                <a:cs typeface="Poppins" panose="00000500000000000000" pitchFamily="2" charset="0"/>
              </a:rPr>
              <a:t>PrEP</a:t>
            </a:r>
            <a:endParaRPr lang="en-US" sz="2400" b="1" dirty="0">
              <a:latin typeface="Calibri "/>
              <a:cs typeface="Poppins" panose="00000500000000000000" pitchFamily="2" charset="0"/>
            </a:endParaRPr>
          </a:p>
          <a:p>
            <a:endParaRPr lang="en-US" sz="1000" b="1"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Estimated total priority population size</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Percent of each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population living in geographic areas prioritized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for target-setting</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HIV prevalence</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Percent indicated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 of that population in need of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based on their likelihood of exposure to HIV)</a:t>
            </a:r>
            <a:endParaRPr lang="en-US" sz="2000" dirty="0">
              <a:latin typeface="Calibri "/>
              <a:cs typeface="Poppins" panose="00000500000000000000" pitchFamily="2" charset="0"/>
              <a:sym typeface="Wingdings" panose="05000000000000000000" pitchFamily="2" charset="2"/>
            </a:endParaRPr>
          </a:p>
        </p:txBody>
      </p:sp>
      <p:sp>
        <p:nvSpPr>
          <p:cNvPr id="4" name="Oval 3">
            <a:extLst>
              <a:ext uri="{FF2B5EF4-FFF2-40B4-BE49-F238E27FC236}">
                <a16:creationId xmlns:a16="http://schemas.microsoft.com/office/drawing/2014/main" id="{67843548-C48D-BEA1-D237-2CAABEA74B44}"/>
              </a:ext>
            </a:extLst>
          </p:cNvPr>
          <p:cNvSpPr/>
          <p:nvPr/>
        </p:nvSpPr>
        <p:spPr>
          <a:xfrm>
            <a:off x="4892040" y="411480"/>
            <a:ext cx="5894070" cy="5932170"/>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895B33-15B1-99E9-E2EF-1E841039766E}"/>
              </a:ext>
            </a:extLst>
          </p:cNvPr>
          <p:cNvSpPr/>
          <p:nvPr/>
        </p:nvSpPr>
        <p:spPr>
          <a:xfrm>
            <a:off x="5337810" y="1920240"/>
            <a:ext cx="5002530" cy="4423410"/>
          </a:xfrm>
          <a:prstGeom prst="ellipse">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5F6430C-6752-FA2C-D3CD-36831C94411E}"/>
              </a:ext>
            </a:extLst>
          </p:cNvPr>
          <p:cNvSpPr/>
          <p:nvPr/>
        </p:nvSpPr>
        <p:spPr>
          <a:xfrm>
            <a:off x="5667375" y="2530435"/>
            <a:ext cx="4343400" cy="3832860"/>
          </a:xfrm>
          <a:prstGeom prst="ellipse">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6D12CA0-3BE3-BB60-E0B8-5E2896272549}"/>
              </a:ext>
            </a:extLst>
          </p:cNvPr>
          <p:cNvSpPr/>
          <p:nvPr/>
        </p:nvSpPr>
        <p:spPr>
          <a:xfrm>
            <a:off x="6537960" y="3951565"/>
            <a:ext cx="2731770" cy="2411730"/>
          </a:xfrm>
          <a:prstGeom prst="ellipse">
            <a:avLst/>
          </a:prstGeom>
          <a:solidFill>
            <a:srgbClr val="36888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506893D-48B4-E061-5274-711655BDEA94}"/>
              </a:ext>
            </a:extLst>
          </p:cNvPr>
          <p:cNvSpPr txBox="1"/>
          <p:nvPr/>
        </p:nvSpPr>
        <p:spPr>
          <a:xfrm>
            <a:off x="6537960" y="1143724"/>
            <a:ext cx="3257550" cy="400110"/>
          </a:xfrm>
          <a:prstGeom prst="rect">
            <a:avLst/>
          </a:prstGeom>
          <a:noFill/>
        </p:spPr>
        <p:txBody>
          <a:bodyPr wrap="square" rtlCol="0">
            <a:spAutoFit/>
          </a:bodyPr>
          <a:lstStyle/>
          <a:p>
            <a:r>
              <a:rPr lang="en-US" sz="2000" i="1" dirty="0"/>
              <a:t>Total Priority Population Size</a:t>
            </a:r>
          </a:p>
        </p:txBody>
      </p:sp>
      <p:sp>
        <p:nvSpPr>
          <p:cNvPr id="9" name="TextBox 8">
            <a:extLst>
              <a:ext uri="{FF2B5EF4-FFF2-40B4-BE49-F238E27FC236}">
                <a16:creationId xmlns:a16="http://schemas.microsoft.com/office/drawing/2014/main" id="{B8B26FAD-FFAB-E145-82C7-BCA6D956E79B}"/>
              </a:ext>
            </a:extLst>
          </p:cNvPr>
          <p:cNvSpPr txBox="1"/>
          <p:nvPr/>
        </p:nvSpPr>
        <p:spPr>
          <a:xfrm>
            <a:off x="6827520" y="2110163"/>
            <a:ext cx="3051810" cy="400110"/>
          </a:xfrm>
          <a:prstGeom prst="rect">
            <a:avLst/>
          </a:prstGeom>
          <a:noFill/>
        </p:spPr>
        <p:txBody>
          <a:bodyPr wrap="square" rtlCol="0">
            <a:spAutoFit/>
          </a:bodyPr>
          <a:lstStyle/>
          <a:p>
            <a:r>
              <a:rPr lang="en-US" sz="2000" i="1" dirty="0"/>
              <a:t>In Prioritized Areas </a:t>
            </a:r>
          </a:p>
        </p:txBody>
      </p:sp>
      <p:sp>
        <p:nvSpPr>
          <p:cNvPr id="10" name="TextBox 9">
            <a:extLst>
              <a:ext uri="{FF2B5EF4-FFF2-40B4-BE49-F238E27FC236}">
                <a16:creationId xmlns:a16="http://schemas.microsoft.com/office/drawing/2014/main" id="{0972856F-C4BD-C20D-C5F1-3CCDC9699D30}"/>
              </a:ext>
            </a:extLst>
          </p:cNvPr>
          <p:cNvSpPr txBox="1"/>
          <p:nvPr/>
        </p:nvSpPr>
        <p:spPr>
          <a:xfrm>
            <a:off x="6313170" y="3029366"/>
            <a:ext cx="3051810" cy="400110"/>
          </a:xfrm>
          <a:prstGeom prst="rect">
            <a:avLst/>
          </a:prstGeom>
          <a:noFill/>
        </p:spPr>
        <p:txBody>
          <a:bodyPr wrap="square" rtlCol="0">
            <a:spAutoFit/>
          </a:bodyPr>
          <a:lstStyle/>
          <a:p>
            <a:pPr algn="ctr"/>
            <a:r>
              <a:rPr lang="en-US" sz="2000" i="1" dirty="0"/>
              <a:t>HIV negative</a:t>
            </a:r>
          </a:p>
        </p:txBody>
      </p:sp>
      <p:sp>
        <p:nvSpPr>
          <p:cNvPr id="11" name="TextBox 10">
            <a:extLst>
              <a:ext uri="{FF2B5EF4-FFF2-40B4-BE49-F238E27FC236}">
                <a16:creationId xmlns:a16="http://schemas.microsoft.com/office/drawing/2014/main" id="{19150522-5D47-47A8-F677-4418A3C77925}"/>
              </a:ext>
            </a:extLst>
          </p:cNvPr>
          <p:cNvSpPr txBox="1"/>
          <p:nvPr/>
        </p:nvSpPr>
        <p:spPr>
          <a:xfrm>
            <a:off x="6958965" y="4879536"/>
            <a:ext cx="3051810" cy="400110"/>
          </a:xfrm>
          <a:prstGeom prst="rect">
            <a:avLst/>
          </a:prstGeom>
          <a:noFill/>
        </p:spPr>
        <p:txBody>
          <a:bodyPr wrap="square" rtlCol="0">
            <a:spAutoFit/>
          </a:bodyPr>
          <a:lstStyle/>
          <a:p>
            <a:r>
              <a:rPr lang="en-US" sz="2000" i="1" dirty="0">
                <a:solidFill>
                  <a:schemeClr val="bg1"/>
                </a:solidFill>
              </a:rPr>
              <a:t>In Need of </a:t>
            </a:r>
            <a:r>
              <a:rPr lang="en-US" sz="2000" i="1" dirty="0" err="1">
                <a:solidFill>
                  <a:schemeClr val="bg1"/>
                </a:solidFill>
              </a:rPr>
              <a:t>PrEP</a:t>
            </a:r>
            <a:endParaRPr lang="en-US" sz="2000" i="1" dirty="0">
              <a:solidFill>
                <a:schemeClr val="bg1"/>
              </a:solidFill>
            </a:endParaRPr>
          </a:p>
        </p:txBody>
      </p:sp>
      <p:cxnSp>
        <p:nvCxnSpPr>
          <p:cNvPr id="13" name="Straight Arrow Connector 12">
            <a:extLst>
              <a:ext uri="{FF2B5EF4-FFF2-40B4-BE49-F238E27FC236}">
                <a16:creationId xmlns:a16="http://schemas.microsoft.com/office/drawing/2014/main" id="{97C3AE28-CCAE-3290-F873-B7AC485E36BE}"/>
              </a:ext>
            </a:extLst>
          </p:cNvPr>
          <p:cNvCxnSpPr>
            <a:cxnSpLocks/>
          </p:cNvCxnSpPr>
          <p:nvPr/>
        </p:nvCxnSpPr>
        <p:spPr>
          <a:xfrm flipH="1" flipV="1">
            <a:off x="8124825" y="5845629"/>
            <a:ext cx="1474470" cy="626291"/>
          </a:xfrm>
          <a:prstGeom prst="straightConnector1">
            <a:avLst/>
          </a:prstGeom>
          <a:ln w="539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F03D65D-463F-F67A-FD6B-44E107B138DB}"/>
              </a:ext>
            </a:extLst>
          </p:cNvPr>
          <p:cNvSpPr txBox="1"/>
          <p:nvPr/>
        </p:nvSpPr>
        <p:spPr>
          <a:xfrm>
            <a:off x="9732782" y="5980310"/>
            <a:ext cx="1583599" cy="769441"/>
          </a:xfrm>
          <a:prstGeom prst="rect">
            <a:avLst/>
          </a:prstGeom>
          <a:noFill/>
        </p:spPr>
        <p:txBody>
          <a:bodyPr wrap="square" rtlCol="0">
            <a:spAutoFit/>
          </a:bodyPr>
          <a:lstStyle/>
          <a:p>
            <a:r>
              <a:rPr lang="en-US" sz="2200" b="1" dirty="0"/>
              <a:t>Potential </a:t>
            </a:r>
            <a:r>
              <a:rPr lang="en-US" sz="2200" b="1" dirty="0" err="1"/>
              <a:t>PrEP</a:t>
            </a:r>
            <a:r>
              <a:rPr lang="en-US" sz="2200" b="1" dirty="0"/>
              <a:t> clients</a:t>
            </a:r>
          </a:p>
        </p:txBody>
      </p:sp>
    </p:spTree>
    <p:extLst>
      <p:ext uri="{BB962C8B-B14F-4D97-AF65-F5344CB8AC3E}">
        <p14:creationId xmlns:p14="http://schemas.microsoft.com/office/powerpoint/2010/main" val="4251887317"/>
      </p:ext>
    </p:extLst>
  </p:cSld>
  <p:clrMapOvr>
    <a:masterClrMapping/>
  </p:clrMapOvr>
  <mc:AlternateContent xmlns:mc="http://schemas.openxmlformats.org/markup-compatibility/2006" xmlns:p14="http://schemas.microsoft.com/office/powerpoint/2010/main">
    <mc:Choice Requires="p14">
      <p:transition spd="slow" p14:dur="2000" advTm="58000"/>
    </mc:Choice>
    <mc:Fallback xmlns="">
      <p:transition spd="slow" advTm="58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Methods</a:t>
            </a:r>
          </a:p>
        </p:txBody>
      </p:sp>
      <p:sp>
        <p:nvSpPr>
          <p:cNvPr id="3" name="Content Placeholder 2">
            <a:extLst>
              <a:ext uri="{FF2B5EF4-FFF2-40B4-BE49-F238E27FC236}">
                <a16:creationId xmlns:a16="http://schemas.microsoft.com/office/drawing/2014/main" id="{F96101BD-C94C-F98E-008C-58C7CC0D1225}"/>
              </a:ext>
            </a:extLst>
          </p:cNvPr>
          <p:cNvSpPr>
            <a:spLocks noGrp="1"/>
          </p:cNvSpPr>
          <p:nvPr>
            <p:ph idx="1"/>
          </p:nvPr>
        </p:nvSpPr>
        <p:spPr>
          <a:xfrm>
            <a:off x="249508" y="4211363"/>
            <a:ext cx="11029114" cy="1312682"/>
          </a:xfrm>
        </p:spPr>
        <p:txBody>
          <a:bodyPr>
            <a:normAutofit fontScale="92500"/>
          </a:bodyPr>
          <a:lstStyle/>
          <a:p>
            <a:pPr>
              <a:buFont typeface="Wingdings" panose="05000000000000000000" pitchFamily="2" charset="2"/>
              <a:buChar char="§"/>
            </a:pPr>
            <a:r>
              <a:rPr lang="en-US" sz="2000" dirty="0">
                <a:latin typeface="Calibri "/>
                <a:cs typeface="Poppins" panose="00000500000000000000" pitchFamily="2" charset="0"/>
              </a:rPr>
              <a:t>By default, PrEP-it models four methods: pill, ring, CAB, and Lenacapavir</a:t>
            </a:r>
          </a:p>
          <a:p>
            <a:pPr>
              <a:buFont typeface="Wingdings" panose="05000000000000000000" pitchFamily="2" charset="2"/>
              <a:buChar char="§"/>
            </a:pPr>
            <a:r>
              <a:rPr lang="en-US" sz="2000" dirty="0">
                <a:latin typeface="Calibri "/>
                <a:cs typeface="Poppins" panose="00000500000000000000" pitchFamily="2" charset="0"/>
              </a:rPr>
              <a:t>Users can customize the method mix to include other methods </a:t>
            </a:r>
          </a:p>
          <a:p>
            <a:pPr>
              <a:buFont typeface="Wingdings" panose="05000000000000000000" pitchFamily="2" charset="2"/>
              <a:buChar char="§"/>
            </a:pPr>
            <a:r>
              <a:rPr lang="en-US" sz="2000" dirty="0">
                <a:latin typeface="Calibri "/>
                <a:cs typeface="Poppins" panose="00000500000000000000" pitchFamily="2" charset="0"/>
              </a:rPr>
              <a:t>Adding a method requires data or assumptions about cost, effectiveness, and implementation timeframe</a:t>
            </a:r>
          </a:p>
          <a:p>
            <a:pPr>
              <a:buFont typeface="Wingdings" panose="05000000000000000000" pitchFamily="2" charset="2"/>
              <a:buChar char="§"/>
            </a:pPr>
            <a:endParaRPr lang="en-US" sz="500" dirty="0">
              <a:latin typeface="Calibri "/>
              <a:cs typeface="Poppins" panose="00000500000000000000" pitchFamily="2" charset="0"/>
            </a:endParaRPr>
          </a:p>
        </p:txBody>
      </p:sp>
      <p:pic>
        <p:nvPicPr>
          <p:cNvPr id="5" name="Picture 4">
            <a:extLst>
              <a:ext uri="{FF2B5EF4-FFF2-40B4-BE49-F238E27FC236}">
                <a16:creationId xmlns:a16="http://schemas.microsoft.com/office/drawing/2014/main" id="{C8FDB671-8D67-FE5B-9578-71B9F43F0CCC}"/>
              </a:ext>
            </a:extLst>
          </p:cNvPr>
          <p:cNvPicPr>
            <a:picLocks noChangeAspect="1"/>
          </p:cNvPicPr>
          <p:nvPr/>
        </p:nvPicPr>
        <p:blipFill>
          <a:blip r:embed="rId3"/>
          <a:stretch>
            <a:fillRect/>
          </a:stretch>
        </p:blipFill>
        <p:spPr>
          <a:xfrm>
            <a:off x="141932" y="1333955"/>
            <a:ext cx="11029114" cy="2549555"/>
          </a:xfrm>
          <a:prstGeom prst="rect">
            <a:avLst/>
          </a:prstGeom>
        </p:spPr>
      </p:pic>
    </p:spTree>
    <p:extLst>
      <p:ext uri="{BB962C8B-B14F-4D97-AF65-F5344CB8AC3E}">
        <p14:creationId xmlns:p14="http://schemas.microsoft.com/office/powerpoint/2010/main" val="752586094"/>
      </p:ext>
    </p:extLst>
  </p:cSld>
  <p:clrMapOvr>
    <a:masterClrMapping/>
  </p:clrMapOvr>
  <mc:AlternateContent xmlns:mc="http://schemas.openxmlformats.org/markup-compatibility/2006" xmlns:p14="http://schemas.microsoft.com/office/powerpoint/2010/main">
    <mc:Choice Requires="p14">
      <p:transition spd="slow" p14:dur="2000" advTm="64000"/>
    </mc:Choice>
    <mc:Fallback xmlns="">
      <p:transition spd="slow" advTm="64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FF7C07-53DD-8255-6574-79CBE63DDE15}"/>
              </a:ext>
            </a:extLst>
          </p:cNvPr>
          <p:cNvSpPr>
            <a:spLocks noGrp="1"/>
          </p:cNvSpPr>
          <p:nvPr>
            <p:ph type="title"/>
          </p:nvPr>
        </p:nvSpPr>
        <p:spPr/>
        <p:txBody>
          <a:bodyPr/>
          <a:lstStyle/>
          <a:p>
            <a:r>
              <a:rPr lang="en-US" dirty="0"/>
              <a:t>PrEP-it tracks clients over time based on specified continuation curves</a:t>
            </a:r>
            <a:endParaRPr lang="en-GB" dirty="0"/>
          </a:p>
        </p:txBody>
      </p:sp>
      <p:pic>
        <p:nvPicPr>
          <p:cNvPr id="16" name="Picture 15">
            <a:extLst>
              <a:ext uri="{FF2B5EF4-FFF2-40B4-BE49-F238E27FC236}">
                <a16:creationId xmlns:a16="http://schemas.microsoft.com/office/drawing/2014/main" id="{17FCA035-341A-28AB-8291-C4A829DB4142}"/>
              </a:ext>
            </a:extLst>
          </p:cNvPr>
          <p:cNvPicPr>
            <a:picLocks noChangeAspect="1"/>
          </p:cNvPicPr>
          <p:nvPr/>
        </p:nvPicPr>
        <p:blipFill>
          <a:blip r:embed="rId3"/>
          <a:stretch>
            <a:fillRect/>
          </a:stretch>
        </p:blipFill>
        <p:spPr>
          <a:xfrm>
            <a:off x="-1" y="1745486"/>
            <a:ext cx="12307257" cy="5112514"/>
          </a:xfrm>
          <a:prstGeom prst="rect">
            <a:avLst/>
          </a:prstGeom>
        </p:spPr>
      </p:pic>
    </p:spTree>
    <p:extLst>
      <p:ext uri="{BB962C8B-B14F-4D97-AF65-F5344CB8AC3E}">
        <p14:creationId xmlns:p14="http://schemas.microsoft.com/office/powerpoint/2010/main" val="2878868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8F977-7C26-1E11-F997-45ADDD120721}"/>
              </a:ext>
            </a:extLst>
          </p:cNvPr>
          <p:cNvSpPr>
            <a:spLocks noGrp="1"/>
          </p:cNvSpPr>
          <p:nvPr>
            <p:ph type="title"/>
          </p:nvPr>
        </p:nvSpPr>
        <p:spPr/>
        <p:txBody>
          <a:bodyPr/>
          <a:lstStyle/>
          <a:p>
            <a:r>
              <a:rPr lang="en-US" dirty="0"/>
              <a:t>Costs and cost-effectiveness</a:t>
            </a:r>
            <a:endParaRPr lang="en-GB" dirty="0"/>
          </a:p>
        </p:txBody>
      </p:sp>
      <p:sp>
        <p:nvSpPr>
          <p:cNvPr id="6" name="Content Placeholder 2">
            <a:extLst>
              <a:ext uri="{FF2B5EF4-FFF2-40B4-BE49-F238E27FC236}">
                <a16:creationId xmlns:a16="http://schemas.microsoft.com/office/drawing/2014/main" id="{C1A40CBC-571C-F810-EB66-57794D4BB30F}"/>
              </a:ext>
            </a:extLst>
          </p:cNvPr>
          <p:cNvSpPr txBox="1">
            <a:spLocks/>
          </p:cNvSpPr>
          <p:nvPr/>
        </p:nvSpPr>
        <p:spPr>
          <a:xfrm>
            <a:off x="252657" y="1348354"/>
            <a:ext cx="10339688" cy="5509646"/>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Costing module includes </a:t>
            </a:r>
            <a:r>
              <a:rPr lang="en-US" sz="2400" dirty="0">
                <a:solidFill>
                  <a:srgbClr val="646464"/>
                </a:solidFill>
                <a:latin typeface="Calibri "/>
                <a:cs typeface="Poppins" panose="00000500000000000000" pitchFamily="2" charset="0"/>
              </a:rPr>
              <a:t>three main</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types of costs:</a:t>
            </a:r>
          </a:p>
          <a:p>
            <a:pPr lvl="1" indent="-342900">
              <a:buFont typeface="Wingdings" panose="05000000000000000000" pitchFamily="2" charset="2"/>
              <a:buChar char="§"/>
              <a:defRPr/>
            </a:pPr>
            <a:r>
              <a:rPr lang="en-US" sz="2000" dirty="0">
                <a:solidFill>
                  <a:srgbClr val="646464"/>
                </a:solidFill>
                <a:latin typeface="Calibri "/>
                <a:cs typeface="Poppins" panose="00000500000000000000" pitchFamily="2" charset="0"/>
              </a:rPr>
              <a:t>M</a:t>
            </a:r>
            <a:r>
              <a:rPr kumimoji="0" lang="en-US" sz="2000" b="0" i="0" u="none" strike="noStrike" kern="1200" cap="none" spc="0" normalizeH="0" baseline="0" noProof="0" dirty="0" err="1">
                <a:ln>
                  <a:noFill/>
                </a:ln>
                <a:solidFill>
                  <a:srgbClr val="646464"/>
                </a:solidFill>
                <a:effectLst/>
                <a:uLnTx/>
                <a:uFillTx/>
                <a:latin typeface="Calibri "/>
                <a:cs typeface="Poppins" panose="00000500000000000000" pitchFamily="2" charset="0"/>
              </a:rPr>
              <a:t>onthly</a:t>
            </a:r>
            <a:r>
              <a:rPr kumimoji="0" lang="en-US" sz="2000" b="0" i="0" u="none" strike="noStrike" kern="1200" cap="none" spc="0" normalizeH="0" baseline="0" noProof="0" dirty="0">
                <a:ln>
                  <a:noFill/>
                </a:ln>
                <a:solidFill>
                  <a:srgbClr val="646464"/>
                </a:solidFill>
                <a:effectLst/>
                <a:uLnTx/>
                <a:uFillTx/>
                <a:latin typeface="Calibri "/>
                <a:cs typeface="Poppins" panose="00000500000000000000" pitchFamily="2" charset="0"/>
              </a:rPr>
              <a:t> costs (PrEP product, adherence support)</a:t>
            </a:r>
          </a:p>
          <a:p>
            <a:pPr lvl="1" indent="-342900">
              <a:buFont typeface="Wingdings" panose="05000000000000000000" pitchFamily="2" charset="2"/>
              <a:buChar char="§"/>
              <a:defRPr/>
            </a:pPr>
            <a:r>
              <a:rPr lang="en-US" sz="2000" dirty="0">
                <a:solidFill>
                  <a:srgbClr val="646464"/>
                </a:solidFill>
                <a:latin typeface="Calibri "/>
                <a:cs typeface="Poppins" panose="00000500000000000000" pitchFamily="2" charset="0"/>
              </a:rPr>
              <a:t>P</a:t>
            </a:r>
            <a:r>
              <a:rPr kumimoji="0" lang="en-US" sz="2000" b="0" i="0" u="none" strike="noStrike" kern="1200" cap="none" spc="0" normalizeH="0" baseline="0" noProof="0" dirty="0">
                <a:ln>
                  <a:noFill/>
                </a:ln>
                <a:solidFill>
                  <a:srgbClr val="646464"/>
                </a:solidFill>
                <a:effectLst/>
                <a:uLnTx/>
                <a:uFillTx/>
                <a:latin typeface="Calibri "/>
                <a:cs typeface="Poppins" panose="00000500000000000000" pitchFamily="2" charset="0"/>
              </a:rPr>
              <a:t>er-visit costs (personnel, labs, recurrent, capital)</a:t>
            </a:r>
          </a:p>
          <a:p>
            <a:pPr lvl="1" indent="-342900">
              <a:buFont typeface="Wingdings" panose="05000000000000000000" pitchFamily="2" charset="2"/>
              <a:buChar char="§"/>
              <a:defRPr/>
            </a:pPr>
            <a:r>
              <a:rPr lang="en-US" sz="2000" dirty="0">
                <a:solidFill>
                  <a:srgbClr val="646464"/>
                </a:solidFill>
                <a:latin typeface="Calibri "/>
                <a:cs typeface="Poppins" panose="00000500000000000000" pitchFamily="2" charset="0"/>
              </a:rPr>
              <a:t>L</a:t>
            </a:r>
            <a:r>
              <a:rPr kumimoji="0" lang="en-US" sz="2000" b="0" i="0" u="none" strike="noStrike" kern="1200" cap="none" spc="0" normalizeH="0" baseline="0" noProof="0" dirty="0">
                <a:ln>
                  <a:noFill/>
                </a:ln>
                <a:solidFill>
                  <a:srgbClr val="646464"/>
                </a:solidFill>
                <a:effectLst/>
                <a:uLnTx/>
                <a:uFillTx/>
                <a:latin typeface="Calibri "/>
                <a:cs typeface="Poppins" panose="00000500000000000000" pitchFamily="2" charset="0"/>
              </a:rPr>
              <a:t>ump sum costs (demand creation, management, training)</a:t>
            </a:r>
          </a:p>
          <a:p>
            <a:pPr marL="400050" lvl="1" indent="0">
              <a:buNone/>
              <a:defRPr/>
            </a:pPr>
            <a:endParaRPr kumimoji="0" lang="en-US" sz="5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Users can select which cost categories to include in the estimate of the cost of the targets and can input costs or rely on country-specific defaults, which are based on analyses of prior program cost data</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5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5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When combined with targets, the results</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include the total cost of achieving the targets and the </a:t>
            </a:r>
            <a:r>
              <a:rPr lang="en-US" sz="2400" dirty="0">
                <a:solidFill>
                  <a:srgbClr val="646464"/>
                </a:solidFill>
                <a:latin typeface="Calibri "/>
                <a:cs typeface="Poppins" panose="00000500000000000000" pitchFamily="2" charset="0"/>
              </a:rPr>
              <a:t>cost per infection averted by PrEP method and population, taking into account continuation, reinitiation, visit schedules, and scale-up trends</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5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2867347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3.xml><?xml version="1.0" encoding="utf-8"?>
<a:theme xmlns:a="http://schemas.openxmlformats.org/drawingml/2006/main" name="MOSAIC Theme 2">
  <a:themeElements>
    <a:clrScheme name="MOSAIC">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16B0B6"/>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SAIC Theme 2" id="{D8447026-B611-1040-A708-85BDE0F13E25}" vid="{FDDAADCD-A2E2-864C-BBF7-63340091822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8745</TotalTime>
  <Words>2543</Words>
  <Application>Microsoft Office PowerPoint</Application>
  <PresentationFormat>Widescreen</PresentationFormat>
  <Paragraphs>179</Paragraphs>
  <Slides>14</Slides>
  <Notes>14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14</vt:i4>
      </vt:variant>
    </vt:vector>
  </HeadingPairs>
  <TitlesOfParts>
    <vt:vector size="24" baseType="lpstr">
      <vt:lpstr>Arial</vt:lpstr>
      <vt:lpstr>Calibri</vt:lpstr>
      <vt:lpstr>Calibri </vt:lpstr>
      <vt:lpstr>Calibri Light</vt:lpstr>
      <vt:lpstr>Poppins</vt:lpstr>
      <vt:lpstr>Poppins SemiBold</vt:lpstr>
      <vt:lpstr>Wingdings</vt:lpstr>
      <vt:lpstr>Office Theme</vt:lpstr>
      <vt:lpstr>MosaicColorThemeADJ</vt:lpstr>
      <vt:lpstr>MOSAIC Theme 2</vt:lpstr>
      <vt:lpstr>PowerPoint Presentation</vt:lpstr>
      <vt:lpstr>What is PrEP-it?</vt:lpstr>
      <vt:lpstr>PowerPoint Presentation</vt:lpstr>
      <vt:lpstr>Core PrEP-it features</vt:lpstr>
      <vt:lpstr>Some ways countries have used PrEP-it</vt:lpstr>
      <vt:lpstr>Population estimates</vt:lpstr>
      <vt:lpstr>Methods</vt:lpstr>
      <vt:lpstr>PrEP-it tracks clients over time based on specified continuation curves</vt:lpstr>
      <vt:lpstr>Costs and cost-effectiveness</vt:lpstr>
      <vt:lpstr>Estimating the impact of PrEP</vt:lpstr>
      <vt:lpstr>Target-setting options</vt:lpstr>
      <vt:lpstr>Tool outputs</vt:lpstr>
      <vt:lpstr>Coming in 2026: PrEP-it SHIPP</vt:lpstr>
      <vt:lpstr>Further information and 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rglaubius</dc:creator>
  <cp:lastModifiedBy>Developer notes</cp:lastModifiedBy>
  <cp:revision>834</cp:revision>
  <dcterms:created xsi:type="dcterms:W3CDTF">2017-12-22T14:29:51Z</dcterms:created>
  <dcterms:modified xsi:type="dcterms:W3CDTF">2026-01-27T13:33:33Z</dcterms:modified>
</cp:coreProperties>
</file>